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3"/>
  </p:notesMasterIdLst>
  <p:sldIdLst>
    <p:sldId id="256" r:id="rId4"/>
    <p:sldId id="367" r:id="rId5"/>
    <p:sldId id="364" r:id="rId6"/>
    <p:sldId id="368" r:id="rId7"/>
    <p:sldId id="407" r:id="rId8"/>
    <p:sldId id="369" r:id="rId9"/>
    <p:sldId id="371" r:id="rId10"/>
    <p:sldId id="379" r:id="rId11"/>
    <p:sldId id="380" r:id="rId12"/>
    <p:sldId id="372" r:id="rId13"/>
    <p:sldId id="427" r:id="rId14"/>
    <p:sldId id="373" r:id="rId15"/>
    <p:sldId id="429" r:id="rId16"/>
    <p:sldId id="428" r:id="rId17"/>
    <p:sldId id="374" r:id="rId18"/>
    <p:sldId id="375" r:id="rId19"/>
    <p:sldId id="376" r:id="rId20"/>
    <p:sldId id="377" r:id="rId21"/>
    <p:sldId id="3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660"/>
  </p:normalViewPr>
  <p:slideViewPr>
    <p:cSldViewPr snapToGrid="0" showGuides="1">
      <p:cViewPr varScale="1">
        <p:scale>
          <a:sx n="64" d="100"/>
          <a:sy n="64" d="100"/>
        </p:scale>
        <p:origin x="1092" y="78"/>
      </p:cViewPr>
      <p:guideLst>
        <p:guide orient="horz" pos="2387"/>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Credit Card Frauds are the cases of using someone else's credit cards for financial transactions without the information of the card owner. Credit Cards were made available in order for the people to increase their buying power, it is an agreement with your bank that lets the user use the money </a:t>
            </a:r>
            <a:r>
              <a:rPr lang="en-US" sz="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lended</a:t>
            </a: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by the bank in exchange for the repayment of this </a:t>
            </a:r>
            <a:r>
              <a:rPr lang="en-US" sz="12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lended</a:t>
            </a: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money on the due date or incur interest charges. As all the things in the nature are binary, cases of credit card frauds have also achieved high numbers. Global economy pays the price of more than $ 24 billion per year due to these frauds. It is important that credit card companies are able to recognize fraudulent credit card transactions so that customers are not charged for items that they did not purchase. Thus, it becomes essential to solve this problem and building automated models for such a rising problem statement is necessary and AI - ML is the key for it!</a:t>
            </a: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3</a:t>
            </a:fld>
            <a:endParaRPr lang="en-US"/>
          </a:p>
        </p:txBody>
      </p:sp>
    </p:spTree>
    <p:extLst>
      <p:ext uri="{BB962C8B-B14F-4D97-AF65-F5344CB8AC3E}">
        <p14:creationId xmlns:p14="http://schemas.microsoft.com/office/powerpoint/2010/main" val="490408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14</a:t>
            </a:fld>
            <a:endParaRPr lang="en-US"/>
          </a:p>
        </p:txBody>
      </p:sp>
    </p:spTree>
    <p:extLst>
      <p:ext uri="{BB962C8B-B14F-4D97-AF65-F5344CB8AC3E}">
        <p14:creationId xmlns:p14="http://schemas.microsoft.com/office/powerpoint/2010/main" val="126246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15</a:t>
            </a:fld>
            <a:endParaRPr lang="en-US"/>
          </a:p>
        </p:txBody>
      </p:sp>
    </p:spTree>
    <p:extLst>
      <p:ext uri="{BB962C8B-B14F-4D97-AF65-F5344CB8AC3E}">
        <p14:creationId xmlns:p14="http://schemas.microsoft.com/office/powerpoint/2010/main" val="260692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spcBef>
                <a:spcPts val="0"/>
              </a:spcBef>
              <a:spcAft>
                <a:spcPts val="0"/>
              </a:spcAft>
            </a:pPr>
            <a:r>
              <a:rPr lang="en-US" sz="1200" dirty="0">
                <a:solidFill>
                  <a:srgbClr val="000000"/>
                </a:solidFill>
                <a:effectLst/>
                <a:highlight>
                  <a:srgbClr val="FFFFFF"/>
                </a:highlight>
                <a:latin typeface="Arial" panose="020B0604020202020204" pitchFamily="34" charset="0"/>
                <a:ea typeface="Times New Roman" panose="02020603050405020304" pitchFamily="18" charset="0"/>
              </a:rPr>
              <a:t>This is a great dataset to learn about binary classification problem with unbalanced data. As the features are disguised, feature selection cannot be assisted based on the domain knowledge of the topic. Statistical tests hold the complete importance to select features for modeling</a:t>
            </a:r>
            <a:r>
              <a:rPr lang="en-US" sz="1200" dirty="0">
                <a:solidFill>
                  <a:srgbClr val="000000"/>
                </a:solidFill>
                <a:effectLst/>
                <a:highlight>
                  <a:srgbClr val="FFFFFF"/>
                </a:highlight>
                <a:latin typeface="Helvetica" panose="020B0604020202020204" pitchFamily="34" charset="0"/>
                <a:ea typeface="Times New Roman" panose="02020603050405020304" pitchFamily="18" charset="0"/>
              </a:rPr>
              <a:t>.</a:t>
            </a:r>
            <a:endParaRPr lang="en-US" sz="1200" dirty="0">
              <a:effectLst/>
              <a:highlight>
                <a:srgbClr val="FFFFFF"/>
              </a:highlight>
              <a:latin typeface="Times New Roman" panose="02020603050405020304" pitchFamily="18" charset="0"/>
              <a:ea typeface="Times New Roman" panose="02020603050405020304" pitchFamily="18" charset="0"/>
            </a:endParaRPr>
          </a:p>
          <a:p>
            <a:pPr marL="228600" marR="0">
              <a:spcBef>
                <a:spcPts val="0"/>
              </a:spcBef>
              <a:spcAft>
                <a:spcPts val="0"/>
              </a:spcAft>
            </a:pPr>
            <a:r>
              <a:rPr lang="en-US" sz="1200" dirty="0">
                <a:solidFill>
                  <a:srgbClr val="000000"/>
                </a:solidFill>
                <a:effectLst/>
                <a:highlight>
                  <a:srgbClr val="FFFFFF"/>
                </a:highlight>
                <a:latin typeface="Arial" panose="020B0604020202020204" pitchFamily="34" charset="0"/>
                <a:ea typeface="Times New Roman" panose="02020603050405020304" pitchFamily="18" charset="0"/>
              </a:rPr>
              <a:t>It appears that all models achieved very high accuracy on the test data. However, it's essential to keep in mind that accuracy might not be the best evaluation metric for imbalanced datasets like the one in this case. Since fraudulent transactions are rare, a high accuracy score can be misleading, as a model could simply predict all transactions as non-fraudulent and still achieve a high accuracy due to the class imbalance. In such cases, metrics like precision, recall, F1-score, or the area under the precision-recall curve (AUPRC) are more informative for evaluating model performance. These metrics provide insights into how well the model performs specifically on identifying fraudulent transactions.</a:t>
            </a:r>
            <a:endParaRPr lang="en-US" sz="1200" dirty="0">
              <a:effectLst/>
              <a:highlight>
                <a:srgbClr val="FFFFFF"/>
              </a:highligh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52F1279-6CE4-4169-83D3-4483097B6907}" type="slidenum">
              <a:rPr lang="en-US" smtClean="0"/>
              <a:t>16</a:t>
            </a:fld>
            <a:endParaRPr lang="en-US"/>
          </a:p>
        </p:txBody>
      </p:sp>
    </p:spTree>
    <p:extLst>
      <p:ext uri="{BB962C8B-B14F-4D97-AF65-F5344CB8AC3E}">
        <p14:creationId xmlns:p14="http://schemas.microsoft.com/office/powerpoint/2010/main" val="1584606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17</a:t>
            </a:fld>
            <a:endParaRPr lang="en-US"/>
          </a:p>
        </p:txBody>
      </p:sp>
    </p:spTree>
    <p:extLst>
      <p:ext uri="{BB962C8B-B14F-4D97-AF65-F5344CB8AC3E}">
        <p14:creationId xmlns:p14="http://schemas.microsoft.com/office/powerpoint/2010/main" val="423347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18</a:t>
            </a:fld>
            <a:endParaRPr lang="en-US"/>
          </a:p>
        </p:txBody>
      </p:sp>
    </p:spTree>
    <p:extLst>
      <p:ext uri="{BB962C8B-B14F-4D97-AF65-F5344CB8AC3E}">
        <p14:creationId xmlns:p14="http://schemas.microsoft.com/office/powerpoint/2010/main" val="1748922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19</a:t>
            </a:fld>
            <a:endParaRPr lang="en-US"/>
          </a:p>
        </p:txBody>
      </p:sp>
    </p:spTree>
    <p:extLst>
      <p:ext uri="{BB962C8B-B14F-4D97-AF65-F5344CB8AC3E}">
        <p14:creationId xmlns:p14="http://schemas.microsoft.com/office/powerpoint/2010/main" val="50370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4</a:t>
            </a:fld>
            <a:endParaRPr lang="en-US"/>
          </a:p>
        </p:txBody>
      </p:sp>
    </p:spTree>
    <p:extLst>
      <p:ext uri="{BB962C8B-B14F-4D97-AF65-F5344CB8AC3E}">
        <p14:creationId xmlns:p14="http://schemas.microsoft.com/office/powerpoint/2010/main" val="263742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6</a:t>
            </a:fld>
            <a:endParaRPr lang="en-US"/>
          </a:p>
        </p:txBody>
      </p:sp>
    </p:spTree>
    <p:extLst>
      <p:ext uri="{BB962C8B-B14F-4D97-AF65-F5344CB8AC3E}">
        <p14:creationId xmlns:p14="http://schemas.microsoft.com/office/powerpoint/2010/main" val="2319924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highlight>
                  <a:srgbClr val="FFFFFF"/>
                </a:highlight>
                <a:latin typeface="Helvetica Neue"/>
              </a:rPr>
              <a:t>The data is clearly highly unbalanced with majority of the transactions being No Fraud. And the classification model will bias its prediction towards the majority class, No Fraud.</a:t>
            </a:r>
          </a:p>
          <a:p>
            <a:pPr algn="l"/>
            <a:r>
              <a:rPr lang="en-US" b="0" i="0" dirty="0">
                <a:solidFill>
                  <a:srgbClr val="000000"/>
                </a:solidFill>
                <a:effectLst/>
                <a:highlight>
                  <a:srgbClr val="FFFFFF"/>
                </a:highlight>
                <a:latin typeface="Helvetica Neue"/>
              </a:rPr>
              <a:t>Hence, data balancing is required for building a robust model.</a:t>
            </a: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7</a:t>
            </a:fld>
            <a:endParaRPr lang="en-US"/>
          </a:p>
        </p:txBody>
      </p:sp>
    </p:spTree>
    <p:extLst>
      <p:ext uri="{BB962C8B-B14F-4D97-AF65-F5344CB8AC3E}">
        <p14:creationId xmlns:p14="http://schemas.microsoft.com/office/powerpoint/2010/main" val="325598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highlight>
                  <a:srgbClr val="FFFFFF"/>
                </a:highlight>
                <a:latin typeface="Helvetica Neue"/>
              </a:rPr>
              <a:t>There are too many features in the dataset and it is difficult to understand anything. Hence, we will plot the correlation map only with the target variable.</a:t>
            </a:r>
          </a:p>
        </p:txBody>
      </p:sp>
      <p:sp>
        <p:nvSpPr>
          <p:cNvPr id="4" name="Slide Number Placeholder 3"/>
          <p:cNvSpPr>
            <a:spLocks noGrp="1"/>
          </p:cNvSpPr>
          <p:nvPr>
            <p:ph type="sldNum" sz="quarter" idx="5"/>
          </p:nvPr>
        </p:nvSpPr>
        <p:spPr/>
        <p:txBody>
          <a:bodyPr/>
          <a:lstStyle/>
          <a:p>
            <a:fld id="{652F1279-6CE4-4169-83D3-4483097B6907}" type="slidenum">
              <a:rPr lang="en-US" smtClean="0"/>
              <a:t>8</a:t>
            </a:fld>
            <a:endParaRPr lang="en-US"/>
          </a:p>
        </p:txBody>
      </p:sp>
    </p:spTree>
    <p:extLst>
      <p:ext uri="{BB962C8B-B14F-4D97-AF65-F5344CB8AC3E}">
        <p14:creationId xmlns:p14="http://schemas.microsoft.com/office/powerpoint/2010/main" val="412908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3557094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10</a:t>
            </a:fld>
            <a:endParaRPr lang="en-US"/>
          </a:p>
        </p:txBody>
      </p:sp>
    </p:spTree>
    <p:extLst>
      <p:ext uri="{BB962C8B-B14F-4D97-AF65-F5344CB8AC3E}">
        <p14:creationId xmlns:p14="http://schemas.microsoft.com/office/powerpoint/2010/main" val="193150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Bef>
                <a:spcPts val="0"/>
              </a:spcBef>
              <a:spcAft>
                <a:spcPts val="0"/>
              </a:spcAft>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Post-data exploration, the models were performed on all of the 31 features in the dataset. The model performance was then evaluated based on the models’ accuracies and confusion matrices. Precision and recall can be derived from a confusion matrix; recall helps to determine the ability to find all relevant instances of a class in a data set, whereas precision is used to determine the proportion of data points that the model says exists within the relevant class were indeed relevant.</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The F1 score is calculated as the harmonic mean of precision and recall. The AUC measures the probability that the model will assign a randomly chosen positive instance a higher predicted probability compared to a randomly chosen negative instance. All accuracy, precision, recall, F1-Score, AUC results can be viewed in </a:t>
            </a:r>
            <a:r>
              <a:rPr lang="en-US" sz="1800" b="1"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the Summary Slide.</a:t>
            </a:r>
          </a:p>
          <a:p>
            <a:pPr marL="228600" marR="0" lvl="0" indent="0" algn="l" defTabSz="914400" rtl="0" eaLnBrk="1" fontAlgn="auto" latinLnBrk="0" hangingPunct="1">
              <a:lnSpc>
                <a:spcPct val="115000"/>
              </a:lnSpc>
              <a:spcBef>
                <a:spcPts val="0"/>
              </a:spcBef>
              <a:spcAft>
                <a:spcPts val="0"/>
              </a:spcAft>
              <a:buClrTx/>
              <a:buSzTx/>
              <a:buFontTx/>
              <a:buNone/>
              <a:tabLst/>
              <a:defRPr/>
            </a:pPr>
            <a:r>
              <a:rPr lang="en-US" sz="1800" dirty="0"/>
              <a:t>This Side shows the Confusion matrix and ROC curve for the models with the dataset created using Correlation Plot</a:t>
            </a:r>
          </a:p>
          <a:p>
            <a:pPr marL="228600" marR="0">
              <a:lnSpc>
                <a:spcPct val="115000"/>
              </a:lnSpc>
              <a:spcBef>
                <a:spcPts val="0"/>
              </a:spcBef>
              <a:spcAft>
                <a:spcPts val="0"/>
              </a:spcAft>
            </a:pP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dirty="0">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12</a:t>
            </a:fld>
            <a:endParaRPr lang="en-US"/>
          </a:p>
        </p:txBody>
      </p:sp>
    </p:spTree>
    <p:extLst>
      <p:ext uri="{BB962C8B-B14F-4D97-AF65-F5344CB8AC3E}">
        <p14:creationId xmlns:p14="http://schemas.microsoft.com/office/powerpoint/2010/main" val="228432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Side shows the Confusion matrix and ROC curve for the models with the dataset created using ANOVA Score</a:t>
            </a:r>
          </a:p>
        </p:txBody>
      </p:sp>
      <p:sp>
        <p:nvSpPr>
          <p:cNvPr id="4" name="Slide Number Placeholder 3"/>
          <p:cNvSpPr>
            <a:spLocks noGrp="1"/>
          </p:cNvSpPr>
          <p:nvPr>
            <p:ph type="sldNum" sz="quarter" idx="5"/>
          </p:nvPr>
        </p:nvSpPr>
        <p:spPr/>
        <p:txBody>
          <a:bodyPr/>
          <a:lstStyle/>
          <a:p>
            <a:fld id="{652F1279-6CE4-4169-83D3-4483097B6907}" type="slidenum">
              <a:rPr lang="en-US" smtClean="0"/>
              <a:t>13</a:t>
            </a:fld>
            <a:endParaRPr lang="en-US"/>
          </a:p>
        </p:txBody>
      </p:sp>
    </p:spTree>
    <p:extLst>
      <p:ext uri="{BB962C8B-B14F-4D97-AF65-F5344CB8AC3E}">
        <p14:creationId xmlns:p14="http://schemas.microsoft.com/office/powerpoint/2010/main" val="545373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D1B43571-EB74-4DFB-9BB9-B977D516C2FA}"/>
              </a:ext>
            </a:extLst>
          </p:cNvPr>
          <p:cNvSpPr>
            <a:spLocks noGrp="1"/>
          </p:cNvSpPr>
          <p:nvPr>
            <p:ph type="pic" idx="14" hasCustomPrompt="1"/>
          </p:nvPr>
        </p:nvSpPr>
        <p:spPr>
          <a:xfrm>
            <a:off x="1679509" y="5628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BDB5FB7B-6C25-4DDB-8392-8EB212AF513F}"/>
              </a:ext>
            </a:extLst>
          </p:cNvPr>
          <p:cNvSpPr>
            <a:spLocks noGrp="1"/>
          </p:cNvSpPr>
          <p:nvPr>
            <p:ph type="pic" idx="15" hasCustomPrompt="1"/>
          </p:nvPr>
        </p:nvSpPr>
        <p:spPr>
          <a:xfrm>
            <a:off x="1679509" y="253124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42C50E7C-EB32-4D95-B8F1-8BE10A073106}"/>
              </a:ext>
            </a:extLst>
          </p:cNvPr>
          <p:cNvSpPr>
            <a:spLocks noGrp="1"/>
          </p:cNvSpPr>
          <p:nvPr>
            <p:ph type="pic" idx="16" hasCustomPrompt="1"/>
          </p:nvPr>
        </p:nvSpPr>
        <p:spPr>
          <a:xfrm>
            <a:off x="1679509" y="44995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DBFA302-365D-4257-9D0E-2277073B145D}"/>
              </a:ext>
            </a:extLst>
          </p:cNvPr>
          <p:cNvSpPr>
            <a:spLocks noGrp="1"/>
          </p:cNvSpPr>
          <p:nvPr>
            <p:ph type="pic" idx="18"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FAA807E4-56C6-402E-848D-BB4C3322FB60}"/>
              </a:ext>
            </a:extLst>
          </p:cNvPr>
          <p:cNvSpPr>
            <a:spLocks noGrp="1"/>
          </p:cNvSpPr>
          <p:nvPr>
            <p:ph type="pic" sz="quarter" idx="10" hasCustomPrompt="1"/>
          </p:nvPr>
        </p:nvSpPr>
        <p:spPr>
          <a:xfrm>
            <a:off x="731520" y="2345890"/>
            <a:ext cx="6992983" cy="2376264"/>
          </a:xfrm>
          <a:prstGeom prst="rect">
            <a:avLst/>
          </a:prstGeom>
          <a:solidFill>
            <a:schemeClr val="bg1">
              <a:lumMod val="95000"/>
            </a:schemeClr>
          </a:solidFill>
          <a:ln w="25400">
            <a:noFill/>
          </a:ln>
          <a:effectLst/>
        </p:spPr>
        <p:txBody>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직사각형 2">
            <a:extLst>
              <a:ext uri="{FF2B5EF4-FFF2-40B4-BE49-F238E27FC236}">
                <a16:creationId xmlns:a16="http://schemas.microsoft.com/office/drawing/2014/main" id="{DA0F4677-9B15-4116-A37F-EA517F96B608}"/>
              </a:ext>
            </a:extLst>
          </p:cNvPr>
          <p:cNvSpPr/>
          <p:nvPr userDrawn="1"/>
        </p:nvSpPr>
        <p:spPr>
          <a:xfrm>
            <a:off x="7724503" y="2345890"/>
            <a:ext cx="3735976" cy="2376000"/>
          </a:xfrm>
          <a:prstGeom prst="rect">
            <a:avLst/>
          </a:prstGeom>
          <a:solidFill>
            <a:schemeClr val="accent1">
              <a:alpha val="89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lumMod val="75000"/>
                  <a:lumOff val="25000"/>
                </a:schemeClr>
              </a:solidFill>
            </a:endParaRPr>
          </a:p>
        </p:txBody>
      </p:sp>
      <p:sp>
        <p:nvSpPr>
          <p:cNvPr id="4" name="Text Placeholder 9">
            <a:extLst>
              <a:ext uri="{FF2B5EF4-FFF2-40B4-BE49-F238E27FC236}">
                <a16:creationId xmlns:a16="http://schemas.microsoft.com/office/drawing/2014/main" id="{57B23F21-9999-4814-9DE0-1C1D035FAF35}"/>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4" name="Rectangle 68">
            <a:extLst>
              <a:ext uri="{FF2B5EF4-FFF2-40B4-BE49-F238E27FC236}">
                <a16:creationId xmlns:a16="http://schemas.microsoft.com/office/drawing/2014/main" id="{A9D41CEA-9BD6-4D8A-9BBE-A419E3F8944A}"/>
              </a:ext>
            </a:extLst>
          </p:cNvPr>
          <p:cNvSpPr/>
          <p:nvPr userDrawn="1"/>
        </p:nvSpPr>
        <p:spPr>
          <a:xfrm>
            <a:off x="6096000" y="837246"/>
            <a:ext cx="6096000" cy="25917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61">
            <a:extLst>
              <a:ext uri="{FF2B5EF4-FFF2-40B4-BE49-F238E27FC236}">
                <a16:creationId xmlns:a16="http://schemas.microsoft.com/office/drawing/2014/main" id="{C55784C2-A625-4992-85BC-279ED49F5E54}"/>
              </a:ext>
            </a:extLst>
          </p:cNvPr>
          <p:cNvGrpSpPr/>
          <p:nvPr userDrawn="1"/>
        </p:nvGrpSpPr>
        <p:grpSpPr>
          <a:xfrm>
            <a:off x="1058291" y="3689597"/>
            <a:ext cx="2892793" cy="3168403"/>
            <a:chOff x="1058291" y="3689597"/>
            <a:chExt cx="2892793" cy="3168403"/>
          </a:xfrm>
        </p:grpSpPr>
        <p:sp>
          <p:nvSpPr>
            <p:cNvPr id="6" name="Freeform: Shape 53">
              <a:extLst>
                <a:ext uri="{FF2B5EF4-FFF2-40B4-BE49-F238E27FC236}">
                  <a16:creationId xmlns:a16="http://schemas.microsoft.com/office/drawing/2014/main" id="{13077F57-5725-450D-B772-BCD9A94C02A3}"/>
                </a:ext>
              </a:extLst>
            </p:cNvPr>
            <p:cNvSpPr/>
            <p:nvPr userDrawn="1"/>
          </p:nvSpPr>
          <p:spPr>
            <a:xfrm>
              <a:off x="1062769" y="3689597"/>
              <a:ext cx="2885112" cy="3168403"/>
            </a:xfrm>
            <a:custGeom>
              <a:avLst/>
              <a:gdLst>
                <a:gd name="connsiteX0" fmla="*/ 380827 w 2885112"/>
                <a:gd name="connsiteY0" fmla="*/ 0 h 3168403"/>
                <a:gd name="connsiteX1" fmla="*/ 2504286 w 2885112"/>
                <a:gd name="connsiteY1" fmla="*/ 0 h 3168403"/>
                <a:gd name="connsiteX2" fmla="*/ 2885112 w 2885112"/>
                <a:gd name="connsiteY2" fmla="*/ 376422 h 3168403"/>
                <a:gd name="connsiteX3" fmla="*/ 2885112 w 2885112"/>
                <a:gd name="connsiteY3" fmla="*/ 3168403 h 3168403"/>
                <a:gd name="connsiteX4" fmla="*/ 0 w 2885112"/>
                <a:gd name="connsiteY4" fmla="*/ 3168403 h 3168403"/>
                <a:gd name="connsiteX5" fmla="*/ 0 w 2885112"/>
                <a:gd name="connsiteY5" fmla="*/ 376422 h 3168403"/>
                <a:gd name="connsiteX6" fmla="*/ 380827 w 2885112"/>
                <a:gd name="connsiteY6" fmla="*/ 0 h 316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5112" h="3168403">
                  <a:moveTo>
                    <a:pt x="380827" y="0"/>
                  </a:moveTo>
                  <a:lnTo>
                    <a:pt x="2504286" y="0"/>
                  </a:lnTo>
                  <a:cubicBezTo>
                    <a:pt x="2714606" y="0"/>
                    <a:pt x="2885112" y="168534"/>
                    <a:pt x="2885112" y="376422"/>
                  </a:cubicBezTo>
                  <a:lnTo>
                    <a:pt x="2885112" y="3168403"/>
                  </a:lnTo>
                  <a:lnTo>
                    <a:pt x="0" y="3168403"/>
                  </a:lnTo>
                  <a:lnTo>
                    <a:pt x="0" y="376422"/>
                  </a:lnTo>
                  <a:cubicBezTo>
                    <a:pt x="57" y="168534"/>
                    <a:pt x="170506" y="0"/>
                    <a:pt x="380827" y="0"/>
                  </a:cubicBezTo>
                  <a:close/>
                </a:path>
              </a:pathLst>
            </a:custGeom>
            <a:solidFill>
              <a:srgbClr val="D0D4D8"/>
            </a:solidFill>
            <a:ln w="6728" cap="flat">
              <a:noFill/>
              <a:prstDash val="solid"/>
              <a:miter/>
            </a:ln>
          </p:spPr>
          <p:txBody>
            <a:bodyPr wrap="square" rtlCol="0" anchor="ctr">
              <a:noAutofit/>
            </a:bodyPr>
            <a:lstStyle/>
            <a:p>
              <a:endParaRPr lang="en-US"/>
            </a:p>
          </p:txBody>
        </p:sp>
        <p:sp>
          <p:nvSpPr>
            <p:cNvPr id="7" name="Freeform: Shape 54">
              <a:extLst>
                <a:ext uri="{FF2B5EF4-FFF2-40B4-BE49-F238E27FC236}">
                  <a16:creationId xmlns:a16="http://schemas.microsoft.com/office/drawing/2014/main" id="{0194C56D-0A74-4F25-BE44-939F18CA1333}"/>
                </a:ext>
              </a:extLst>
            </p:cNvPr>
            <p:cNvSpPr/>
            <p:nvPr userDrawn="1"/>
          </p:nvSpPr>
          <p:spPr>
            <a:xfrm>
              <a:off x="1101424" y="3719878"/>
              <a:ext cx="2807801" cy="3138121"/>
            </a:xfrm>
            <a:custGeom>
              <a:avLst/>
              <a:gdLst>
                <a:gd name="connsiteX0" fmla="*/ 379798 w 2807801"/>
                <a:gd name="connsiteY0" fmla="*/ 0 h 3138121"/>
                <a:gd name="connsiteX1" fmla="*/ 2428003 w 2807801"/>
                <a:gd name="connsiteY1" fmla="*/ 0 h 3138121"/>
                <a:gd name="connsiteX2" fmla="*/ 2807801 w 2807801"/>
                <a:gd name="connsiteY2" fmla="*/ 376422 h 3138121"/>
                <a:gd name="connsiteX3" fmla="*/ 2807801 w 2807801"/>
                <a:gd name="connsiteY3" fmla="*/ 3138121 h 3138121"/>
                <a:gd name="connsiteX4" fmla="*/ 0 w 2807801"/>
                <a:gd name="connsiteY4" fmla="*/ 3138121 h 3138121"/>
                <a:gd name="connsiteX5" fmla="*/ 0 w 2807801"/>
                <a:gd name="connsiteY5" fmla="*/ 376422 h 3138121"/>
                <a:gd name="connsiteX6" fmla="*/ 379798 w 2807801"/>
                <a:gd name="connsiteY6" fmla="*/ 0 h 31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801" h="3138121">
                  <a:moveTo>
                    <a:pt x="379798" y="0"/>
                  </a:moveTo>
                  <a:lnTo>
                    <a:pt x="2428003" y="0"/>
                  </a:lnTo>
                  <a:cubicBezTo>
                    <a:pt x="2637756" y="0"/>
                    <a:pt x="2807801" y="168533"/>
                    <a:pt x="2807801" y="376422"/>
                  </a:cubicBezTo>
                  <a:lnTo>
                    <a:pt x="2807801" y="3138121"/>
                  </a:lnTo>
                  <a:lnTo>
                    <a:pt x="0" y="3138121"/>
                  </a:lnTo>
                  <a:lnTo>
                    <a:pt x="0" y="376422"/>
                  </a:lnTo>
                  <a:cubicBezTo>
                    <a:pt x="0" y="168533"/>
                    <a:pt x="170045" y="0"/>
                    <a:pt x="379798" y="0"/>
                  </a:cubicBezTo>
                  <a:close/>
                </a:path>
              </a:pathLst>
            </a:custGeom>
            <a:solidFill>
              <a:srgbClr val="070808"/>
            </a:solidFill>
            <a:ln w="6728" cap="flat">
              <a:noFill/>
              <a:prstDash val="solid"/>
              <a:miter/>
            </a:ln>
          </p:spPr>
          <p:txBody>
            <a:bodyPr wrap="square" rtlCol="0" anchor="ctr">
              <a:noAutofit/>
            </a:bodyPr>
            <a:lstStyle/>
            <a:p>
              <a:endParaRPr lang="en-US"/>
            </a:p>
          </p:txBody>
        </p:sp>
        <p:sp>
          <p:nvSpPr>
            <p:cNvPr id="8" name="Graphic 2">
              <a:extLst>
                <a:ext uri="{FF2B5EF4-FFF2-40B4-BE49-F238E27FC236}">
                  <a16:creationId xmlns:a16="http://schemas.microsoft.com/office/drawing/2014/main" id="{4E3F047C-1D8A-462E-93CB-7E62D82ADD9E}"/>
                </a:ext>
              </a:extLst>
            </p:cNvPr>
            <p:cNvSpPr/>
            <p:nvPr/>
          </p:nvSpPr>
          <p:spPr>
            <a:xfrm>
              <a:off x="1058801" y="4510882"/>
              <a:ext cx="20187" cy="196716"/>
            </a:xfrm>
            <a:custGeom>
              <a:avLst/>
              <a:gdLst>
                <a:gd name="connsiteX0" fmla="*/ 15158 w 23982"/>
                <a:gd name="connsiteY0" fmla="*/ 233697 h 233697"/>
                <a:gd name="connsiteX1" fmla="*/ 0 w 23982"/>
                <a:gd name="connsiteY1" fmla="*/ 233697 h 233697"/>
                <a:gd name="connsiteX2" fmla="*/ 0 w 23982"/>
                <a:gd name="connsiteY2" fmla="*/ 0 h 233697"/>
                <a:gd name="connsiteX3" fmla="*/ 15158 w 23982"/>
                <a:gd name="connsiteY3" fmla="*/ 0 h 233697"/>
                <a:gd name="connsiteX4" fmla="*/ 23983 w 23982"/>
                <a:gd name="connsiteY4" fmla="*/ 8825 h 233697"/>
                <a:gd name="connsiteX5" fmla="*/ 23983 w 23982"/>
                <a:gd name="connsiteY5" fmla="*/ 224805 h 233697"/>
                <a:gd name="connsiteX6" fmla="*/ 15158 w 23982"/>
                <a:gd name="connsiteY6" fmla="*/ 233697 h 23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 h="233697">
                  <a:moveTo>
                    <a:pt x="15158" y="233697"/>
                  </a:moveTo>
                  <a:lnTo>
                    <a:pt x="0" y="233697"/>
                  </a:lnTo>
                  <a:lnTo>
                    <a:pt x="0" y="0"/>
                  </a:lnTo>
                  <a:lnTo>
                    <a:pt x="15158" y="0"/>
                  </a:lnTo>
                  <a:cubicBezTo>
                    <a:pt x="20008" y="0"/>
                    <a:pt x="23983" y="3975"/>
                    <a:pt x="23983" y="8825"/>
                  </a:cubicBezTo>
                  <a:lnTo>
                    <a:pt x="23983" y="224805"/>
                  </a:lnTo>
                  <a:cubicBezTo>
                    <a:pt x="23983" y="229723"/>
                    <a:pt x="20008" y="233697"/>
                    <a:pt x="15158" y="233697"/>
                  </a:cubicBezTo>
                  <a:close/>
                </a:path>
              </a:pathLst>
            </a:custGeom>
            <a:solidFill>
              <a:srgbClr val="364551"/>
            </a:solidFill>
            <a:ln w="6728" cap="flat">
              <a:noFill/>
              <a:prstDash val="solid"/>
              <a:miter/>
            </a:ln>
          </p:spPr>
          <p:txBody>
            <a:bodyPr rtlCol="0" anchor="ctr"/>
            <a:lstStyle/>
            <a:p>
              <a:endParaRPr lang="en-US"/>
            </a:p>
          </p:txBody>
        </p:sp>
        <p:sp>
          <p:nvSpPr>
            <p:cNvPr id="9" name="Graphic 2">
              <a:extLst>
                <a:ext uri="{FF2B5EF4-FFF2-40B4-BE49-F238E27FC236}">
                  <a16:creationId xmlns:a16="http://schemas.microsoft.com/office/drawing/2014/main" id="{68A1BEE2-731F-4E06-8AE6-9774771FDABE}"/>
                </a:ext>
              </a:extLst>
            </p:cNvPr>
            <p:cNvSpPr/>
            <p:nvPr/>
          </p:nvSpPr>
          <p:spPr>
            <a:xfrm>
              <a:off x="1058801" y="4932953"/>
              <a:ext cx="28182" cy="392355"/>
            </a:xfrm>
            <a:custGeom>
              <a:avLst/>
              <a:gdLst>
                <a:gd name="connsiteX0" fmla="*/ 24656 w 33481"/>
                <a:gd name="connsiteY0" fmla="*/ 466115 h 466115"/>
                <a:gd name="connsiteX1" fmla="*/ 10105 w 33481"/>
                <a:gd name="connsiteY1" fmla="*/ 466115 h 466115"/>
                <a:gd name="connsiteX2" fmla="*/ 0 w 33481"/>
                <a:gd name="connsiteY2" fmla="*/ 456010 h 466115"/>
                <a:gd name="connsiteX3" fmla="*/ 0 w 33481"/>
                <a:gd name="connsiteY3" fmla="*/ 10105 h 466115"/>
                <a:gd name="connsiteX4" fmla="*/ 10105 w 33481"/>
                <a:gd name="connsiteY4" fmla="*/ 0 h 466115"/>
                <a:gd name="connsiteX5" fmla="*/ 24656 w 33481"/>
                <a:gd name="connsiteY5" fmla="*/ 0 h 466115"/>
                <a:gd name="connsiteX6" fmla="*/ 33482 w 33481"/>
                <a:gd name="connsiteY6" fmla="*/ 8825 h 466115"/>
                <a:gd name="connsiteX7" fmla="*/ 33482 w 33481"/>
                <a:gd name="connsiteY7" fmla="*/ 457223 h 466115"/>
                <a:gd name="connsiteX8" fmla="*/ 24656 w 33481"/>
                <a:gd name="connsiteY8" fmla="*/ 466115 h 46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5">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3"/>
                  </a:lnTo>
                  <a:cubicBezTo>
                    <a:pt x="33482" y="462140"/>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10" name="Graphic 2">
              <a:extLst>
                <a:ext uri="{FF2B5EF4-FFF2-40B4-BE49-F238E27FC236}">
                  <a16:creationId xmlns:a16="http://schemas.microsoft.com/office/drawing/2014/main" id="{EDDCD7F6-B6F3-4503-B930-8229A9CB403F}"/>
                </a:ext>
              </a:extLst>
            </p:cNvPr>
            <p:cNvSpPr/>
            <p:nvPr/>
          </p:nvSpPr>
          <p:spPr>
            <a:xfrm>
              <a:off x="1058858" y="4961137"/>
              <a:ext cx="15935" cy="328560"/>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sp>
          <p:nvSpPr>
            <p:cNvPr id="11" name="Graphic 2">
              <a:extLst>
                <a:ext uri="{FF2B5EF4-FFF2-40B4-BE49-F238E27FC236}">
                  <a16:creationId xmlns:a16="http://schemas.microsoft.com/office/drawing/2014/main" id="{33F453F5-45C4-4CA9-BA46-64D6BC0CE6FD}"/>
                </a:ext>
              </a:extLst>
            </p:cNvPr>
            <p:cNvSpPr/>
            <p:nvPr/>
          </p:nvSpPr>
          <p:spPr>
            <a:xfrm>
              <a:off x="1058291" y="5456869"/>
              <a:ext cx="28182" cy="392355"/>
            </a:xfrm>
            <a:custGeom>
              <a:avLst/>
              <a:gdLst>
                <a:gd name="connsiteX0" fmla="*/ 24656 w 33481"/>
                <a:gd name="connsiteY0" fmla="*/ 466115 h 466114"/>
                <a:gd name="connsiteX1" fmla="*/ 10105 w 33481"/>
                <a:gd name="connsiteY1" fmla="*/ 466115 h 466114"/>
                <a:gd name="connsiteX2" fmla="*/ 0 w 33481"/>
                <a:gd name="connsiteY2" fmla="*/ 456010 h 466114"/>
                <a:gd name="connsiteX3" fmla="*/ 0 w 33481"/>
                <a:gd name="connsiteY3" fmla="*/ 10105 h 466114"/>
                <a:gd name="connsiteX4" fmla="*/ 10105 w 33481"/>
                <a:gd name="connsiteY4" fmla="*/ 0 h 466114"/>
                <a:gd name="connsiteX5" fmla="*/ 24656 w 33481"/>
                <a:gd name="connsiteY5" fmla="*/ 0 h 466114"/>
                <a:gd name="connsiteX6" fmla="*/ 33482 w 33481"/>
                <a:gd name="connsiteY6" fmla="*/ 8825 h 466114"/>
                <a:gd name="connsiteX7" fmla="*/ 33482 w 33481"/>
                <a:gd name="connsiteY7" fmla="*/ 457222 h 466114"/>
                <a:gd name="connsiteX8" fmla="*/ 24656 w 33481"/>
                <a:gd name="connsiteY8" fmla="*/ 466115 h 46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466114">
                  <a:moveTo>
                    <a:pt x="24656" y="466115"/>
                  </a:moveTo>
                  <a:lnTo>
                    <a:pt x="10105" y="466115"/>
                  </a:lnTo>
                  <a:cubicBezTo>
                    <a:pt x="4514" y="466115"/>
                    <a:pt x="0" y="461601"/>
                    <a:pt x="0" y="456010"/>
                  </a:cubicBezTo>
                  <a:lnTo>
                    <a:pt x="0" y="10105"/>
                  </a:lnTo>
                  <a:cubicBezTo>
                    <a:pt x="0" y="4514"/>
                    <a:pt x="4514" y="0"/>
                    <a:pt x="10105" y="0"/>
                  </a:cubicBezTo>
                  <a:lnTo>
                    <a:pt x="24656" y="0"/>
                  </a:lnTo>
                  <a:cubicBezTo>
                    <a:pt x="29507" y="0"/>
                    <a:pt x="33482" y="3975"/>
                    <a:pt x="33482" y="8825"/>
                  </a:cubicBezTo>
                  <a:lnTo>
                    <a:pt x="33482" y="457222"/>
                  </a:lnTo>
                  <a:cubicBezTo>
                    <a:pt x="33482" y="462208"/>
                    <a:pt x="29507" y="466115"/>
                    <a:pt x="24656" y="466115"/>
                  </a:cubicBezTo>
                  <a:close/>
                </a:path>
              </a:pathLst>
            </a:custGeom>
            <a:solidFill>
              <a:srgbClr val="364551"/>
            </a:solidFill>
            <a:ln w="6728" cap="flat">
              <a:noFill/>
              <a:prstDash val="solid"/>
              <a:miter/>
            </a:ln>
          </p:spPr>
          <p:txBody>
            <a:bodyPr rtlCol="0" anchor="ctr"/>
            <a:lstStyle/>
            <a:p>
              <a:endParaRPr lang="en-US"/>
            </a:p>
          </p:txBody>
        </p:sp>
        <p:sp>
          <p:nvSpPr>
            <p:cNvPr id="12" name="Graphic 2">
              <a:extLst>
                <a:ext uri="{FF2B5EF4-FFF2-40B4-BE49-F238E27FC236}">
                  <a16:creationId xmlns:a16="http://schemas.microsoft.com/office/drawing/2014/main" id="{0FFB74C1-B1C0-43D3-8844-E198E8331C96}"/>
                </a:ext>
              </a:extLst>
            </p:cNvPr>
            <p:cNvSpPr/>
            <p:nvPr/>
          </p:nvSpPr>
          <p:spPr>
            <a:xfrm>
              <a:off x="1058291" y="5485053"/>
              <a:ext cx="15935" cy="328560"/>
            </a:xfrm>
            <a:custGeom>
              <a:avLst/>
              <a:gdLst>
                <a:gd name="connsiteX0" fmla="*/ 17718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718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718"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91" y="390327"/>
                    <a:pt x="17718" y="390327"/>
                  </a:cubicBezTo>
                  <a:close/>
                </a:path>
              </a:pathLst>
            </a:custGeom>
            <a:solidFill>
              <a:srgbClr val="FAFDFF"/>
            </a:solidFill>
            <a:ln w="6728" cap="flat">
              <a:noFill/>
              <a:prstDash val="solid"/>
              <a:miter/>
            </a:ln>
          </p:spPr>
          <p:txBody>
            <a:bodyPr rtlCol="0" anchor="ctr"/>
            <a:lstStyle/>
            <a:p>
              <a:endParaRPr lang="en-US"/>
            </a:p>
          </p:txBody>
        </p:sp>
        <p:sp>
          <p:nvSpPr>
            <p:cNvPr id="13" name="Graphic 2">
              <a:extLst>
                <a:ext uri="{FF2B5EF4-FFF2-40B4-BE49-F238E27FC236}">
                  <a16:creationId xmlns:a16="http://schemas.microsoft.com/office/drawing/2014/main" id="{561C812A-62A1-47A9-955D-CC8D5F1FFABF}"/>
                </a:ext>
              </a:extLst>
            </p:cNvPr>
            <p:cNvSpPr/>
            <p:nvPr/>
          </p:nvSpPr>
          <p:spPr>
            <a:xfrm>
              <a:off x="3922902" y="5064570"/>
              <a:ext cx="28182" cy="635005"/>
            </a:xfrm>
            <a:custGeom>
              <a:avLst/>
              <a:gdLst>
                <a:gd name="connsiteX0" fmla="*/ 24656 w 33481"/>
                <a:gd name="connsiteY0" fmla="*/ 754380 h 754380"/>
                <a:gd name="connsiteX1" fmla="*/ 10105 w 33481"/>
                <a:gd name="connsiteY1" fmla="*/ 754380 h 754380"/>
                <a:gd name="connsiteX2" fmla="*/ 0 w 33481"/>
                <a:gd name="connsiteY2" fmla="*/ 744275 h 754380"/>
                <a:gd name="connsiteX3" fmla="*/ 0 w 33481"/>
                <a:gd name="connsiteY3" fmla="*/ 10105 h 754380"/>
                <a:gd name="connsiteX4" fmla="*/ 10105 w 33481"/>
                <a:gd name="connsiteY4" fmla="*/ 0 h 754380"/>
                <a:gd name="connsiteX5" fmla="*/ 24656 w 33481"/>
                <a:gd name="connsiteY5" fmla="*/ 0 h 754380"/>
                <a:gd name="connsiteX6" fmla="*/ 33482 w 33481"/>
                <a:gd name="connsiteY6" fmla="*/ 8825 h 754380"/>
                <a:gd name="connsiteX7" fmla="*/ 33482 w 33481"/>
                <a:gd name="connsiteY7" fmla="*/ 745555 h 754380"/>
                <a:gd name="connsiteX8" fmla="*/ 24656 w 33481"/>
                <a:gd name="connsiteY8" fmla="*/ 754380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81" h="754380">
                  <a:moveTo>
                    <a:pt x="24656" y="754380"/>
                  </a:moveTo>
                  <a:lnTo>
                    <a:pt x="10105" y="754380"/>
                  </a:lnTo>
                  <a:cubicBezTo>
                    <a:pt x="4514" y="754380"/>
                    <a:pt x="0" y="749866"/>
                    <a:pt x="0" y="744275"/>
                  </a:cubicBezTo>
                  <a:lnTo>
                    <a:pt x="0" y="10105"/>
                  </a:lnTo>
                  <a:cubicBezTo>
                    <a:pt x="0" y="4514"/>
                    <a:pt x="4514" y="0"/>
                    <a:pt x="10105" y="0"/>
                  </a:cubicBezTo>
                  <a:lnTo>
                    <a:pt x="24656" y="0"/>
                  </a:lnTo>
                  <a:cubicBezTo>
                    <a:pt x="29507" y="0"/>
                    <a:pt x="33482" y="3975"/>
                    <a:pt x="33482" y="8825"/>
                  </a:cubicBezTo>
                  <a:lnTo>
                    <a:pt x="33482" y="745555"/>
                  </a:lnTo>
                  <a:cubicBezTo>
                    <a:pt x="33482" y="750405"/>
                    <a:pt x="29507" y="754380"/>
                    <a:pt x="24656" y="754380"/>
                  </a:cubicBezTo>
                  <a:close/>
                </a:path>
              </a:pathLst>
            </a:custGeom>
            <a:solidFill>
              <a:srgbClr val="8A9096"/>
            </a:solidFill>
            <a:ln w="6728" cap="flat">
              <a:noFill/>
              <a:prstDash val="solid"/>
              <a:miter/>
            </a:ln>
          </p:spPr>
          <p:txBody>
            <a:bodyPr rtlCol="0" anchor="ctr"/>
            <a:lstStyle/>
            <a:p>
              <a:pPr lvl="0"/>
              <a:endParaRPr lang="en-US"/>
            </a:p>
          </p:txBody>
        </p:sp>
        <p:sp>
          <p:nvSpPr>
            <p:cNvPr id="14" name="Graphic 2">
              <a:extLst>
                <a:ext uri="{FF2B5EF4-FFF2-40B4-BE49-F238E27FC236}">
                  <a16:creationId xmlns:a16="http://schemas.microsoft.com/office/drawing/2014/main" id="{52A5E994-BDA9-46CA-8D64-0ED4FBE664E3}"/>
                </a:ext>
              </a:extLst>
            </p:cNvPr>
            <p:cNvSpPr/>
            <p:nvPr/>
          </p:nvSpPr>
          <p:spPr>
            <a:xfrm>
              <a:off x="3935149" y="5110218"/>
              <a:ext cx="15935" cy="531742"/>
            </a:xfrm>
            <a:custGeom>
              <a:avLst/>
              <a:gdLst>
                <a:gd name="connsiteX0" fmla="*/ 17650 w 18930"/>
                <a:gd name="connsiteY0" fmla="*/ 631704 h 631704"/>
                <a:gd name="connsiteX1" fmla="*/ 1886 w 18930"/>
                <a:gd name="connsiteY1" fmla="*/ 631704 h 631704"/>
                <a:gd name="connsiteX2" fmla="*/ 0 w 18930"/>
                <a:gd name="connsiteY2" fmla="*/ 629818 h 631704"/>
                <a:gd name="connsiteX3" fmla="*/ 0 w 18930"/>
                <a:gd name="connsiteY3" fmla="*/ 1886 h 631704"/>
                <a:gd name="connsiteX4" fmla="*/ 1886 w 18930"/>
                <a:gd name="connsiteY4" fmla="*/ 0 h 631704"/>
                <a:gd name="connsiteX5" fmla="*/ 17650 w 18930"/>
                <a:gd name="connsiteY5" fmla="*/ 0 h 631704"/>
                <a:gd name="connsiteX6" fmla="*/ 18930 w 18930"/>
                <a:gd name="connsiteY6" fmla="*/ 1280 h 631704"/>
                <a:gd name="connsiteX7" fmla="*/ 18930 w 18930"/>
                <a:gd name="connsiteY7" fmla="*/ 630491 h 631704"/>
                <a:gd name="connsiteX8" fmla="*/ 17650 w 18930"/>
                <a:gd name="connsiteY8" fmla="*/ 631704 h 63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631704">
                  <a:moveTo>
                    <a:pt x="17650" y="631704"/>
                  </a:moveTo>
                  <a:lnTo>
                    <a:pt x="1886" y="631704"/>
                  </a:lnTo>
                  <a:cubicBezTo>
                    <a:pt x="808" y="631704"/>
                    <a:pt x="0" y="630828"/>
                    <a:pt x="0" y="629818"/>
                  </a:cubicBezTo>
                  <a:lnTo>
                    <a:pt x="0" y="1886"/>
                  </a:lnTo>
                  <a:cubicBezTo>
                    <a:pt x="0" y="808"/>
                    <a:pt x="876" y="0"/>
                    <a:pt x="1886" y="0"/>
                  </a:cubicBezTo>
                  <a:lnTo>
                    <a:pt x="17650" y="0"/>
                  </a:lnTo>
                  <a:cubicBezTo>
                    <a:pt x="18324" y="0"/>
                    <a:pt x="18930" y="539"/>
                    <a:pt x="18930" y="1280"/>
                  </a:cubicBezTo>
                  <a:lnTo>
                    <a:pt x="18930" y="630491"/>
                  </a:lnTo>
                  <a:cubicBezTo>
                    <a:pt x="18863" y="631098"/>
                    <a:pt x="18324" y="631704"/>
                    <a:pt x="17650" y="631704"/>
                  </a:cubicBezTo>
                  <a:close/>
                </a:path>
              </a:pathLst>
            </a:custGeom>
            <a:solidFill>
              <a:srgbClr val="4A4C4D"/>
            </a:solidFill>
            <a:ln w="6728" cap="flat">
              <a:noFill/>
              <a:prstDash val="solid"/>
              <a:miter/>
            </a:ln>
          </p:spPr>
          <p:txBody>
            <a:bodyPr rtlCol="0" anchor="ctr"/>
            <a:lstStyle/>
            <a:p>
              <a:pPr lvl="0"/>
              <a:endParaRPr lang="en-US"/>
            </a:p>
          </p:txBody>
        </p:sp>
        <p:sp>
          <p:nvSpPr>
            <p:cNvPr id="15" name="Graphic 2">
              <a:extLst>
                <a:ext uri="{FF2B5EF4-FFF2-40B4-BE49-F238E27FC236}">
                  <a16:creationId xmlns:a16="http://schemas.microsoft.com/office/drawing/2014/main" id="{DC342C15-8643-4ADB-AF3A-E634DF95EA7D}"/>
                </a:ext>
              </a:extLst>
            </p:cNvPr>
            <p:cNvSpPr/>
            <p:nvPr/>
          </p:nvSpPr>
          <p:spPr>
            <a:xfrm>
              <a:off x="3928288" y="6392988"/>
              <a:ext cx="22796" cy="435170"/>
            </a:xfrm>
            <a:custGeom>
              <a:avLst/>
              <a:gdLst>
                <a:gd name="connsiteX0" fmla="*/ 18257 w 27081"/>
                <a:gd name="connsiteY0" fmla="*/ 516977 h 516977"/>
                <a:gd name="connsiteX1" fmla="*/ 10105 w 27081"/>
                <a:gd name="connsiteY1" fmla="*/ 516977 h 516977"/>
                <a:gd name="connsiteX2" fmla="*/ 0 w 27081"/>
                <a:gd name="connsiteY2" fmla="*/ 506872 h 516977"/>
                <a:gd name="connsiteX3" fmla="*/ 0 w 27081"/>
                <a:gd name="connsiteY3" fmla="*/ 10105 h 516977"/>
                <a:gd name="connsiteX4" fmla="*/ 10105 w 27081"/>
                <a:gd name="connsiteY4" fmla="*/ 0 h 516977"/>
                <a:gd name="connsiteX5" fmla="*/ 18257 w 27081"/>
                <a:gd name="connsiteY5" fmla="*/ 0 h 516977"/>
                <a:gd name="connsiteX6" fmla="*/ 27082 w 27081"/>
                <a:gd name="connsiteY6" fmla="*/ 8825 h 516977"/>
                <a:gd name="connsiteX7" fmla="*/ 27082 w 27081"/>
                <a:gd name="connsiteY7" fmla="*/ 508152 h 516977"/>
                <a:gd name="connsiteX8" fmla="*/ 18257 w 27081"/>
                <a:gd name="connsiteY8" fmla="*/ 516977 h 51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1" h="516977">
                  <a:moveTo>
                    <a:pt x="18257" y="516977"/>
                  </a:moveTo>
                  <a:lnTo>
                    <a:pt x="10105" y="516977"/>
                  </a:lnTo>
                  <a:cubicBezTo>
                    <a:pt x="4514" y="516977"/>
                    <a:pt x="0" y="512464"/>
                    <a:pt x="0" y="506872"/>
                  </a:cubicBezTo>
                  <a:lnTo>
                    <a:pt x="0" y="10105"/>
                  </a:lnTo>
                  <a:cubicBezTo>
                    <a:pt x="0" y="4514"/>
                    <a:pt x="4514" y="0"/>
                    <a:pt x="10105" y="0"/>
                  </a:cubicBezTo>
                  <a:lnTo>
                    <a:pt x="18257" y="0"/>
                  </a:lnTo>
                  <a:cubicBezTo>
                    <a:pt x="23107" y="0"/>
                    <a:pt x="27082" y="3975"/>
                    <a:pt x="27082" y="8825"/>
                  </a:cubicBezTo>
                  <a:lnTo>
                    <a:pt x="27082" y="508152"/>
                  </a:lnTo>
                  <a:cubicBezTo>
                    <a:pt x="27082" y="513003"/>
                    <a:pt x="23107" y="516977"/>
                    <a:pt x="18257" y="516977"/>
                  </a:cubicBezTo>
                  <a:close/>
                </a:path>
              </a:pathLst>
            </a:custGeom>
            <a:solidFill>
              <a:srgbClr val="8A9096"/>
            </a:solidFill>
            <a:ln w="6728" cap="flat">
              <a:noFill/>
              <a:prstDash val="solid"/>
              <a:miter/>
            </a:ln>
          </p:spPr>
          <p:txBody>
            <a:bodyPr rtlCol="0" anchor="ctr"/>
            <a:lstStyle/>
            <a:p>
              <a:endParaRPr lang="en-US"/>
            </a:p>
          </p:txBody>
        </p:sp>
        <p:sp>
          <p:nvSpPr>
            <p:cNvPr id="16" name="Graphic 2">
              <a:extLst>
                <a:ext uri="{FF2B5EF4-FFF2-40B4-BE49-F238E27FC236}">
                  <a16:creationId xmlns:a16="http://schemas.microsoft.com/office/drawing/2014/main" id="{6BFAA6ED-F1A4-49E9-9012-B56FDE93768E}"/>
                </a:ext>
              </a:extLst>
            </p:cNvPr>
            <p:cNvSpPr/>
            <p:nvPr/>
          </p:nvSpPr>
          <p:spPr>
            <a:xfrm>
              <a:off x="3938156" y="6424233"/>
              <a:ext cx="12928" cy="364399"/>
            </a:xfrm>
            <a:custGeom>
              <a:avLst/>
              <a:gdLst>
                <a:gd name="connsiteX0" fmla="*/ 14080 w 15359"/>
                <a:gd name="connsiteY0" fmla="*/ 432903 h 432902"/>
                <a:gd name="connsiteX1" fmla="*/ 1886 w 15359"/>
                <a:gd name="connsiteY1" fmla="*/ 432903 h 432902"/>
                <a:gd name="connsiteX2" fmla="*/ 0 w 15359"/>
                <a:gd name="connsiteY2" fmla="*/ 431016 h 432902"/>
                <a:gd name="connsiteX3" fmla="*/ 0 w 15359"/>
                <a:gd name="connsiteY3" fmla="*/ 1886 h 432902"/>
                <a:gd name="connsiteX4" fmla="*/ 1886 w 15359"/>
                <a:gd name="connsiteY4" fmla="*/ 0 h 432902"/>
                <a:gd name="connsiteX5" fmla="*/ 14080 w 15359"/>
                <a:gd name="connsiteY5" fmla="*/ 0 h 432902"/>
                <a:gd name="connsiteX6" fmla="*/ 15360 w 15359"/>
                <a:gd name="connsiteY6" fmla="*/ 1280 h 432902"/>
                <a:gd name="connsiteX7" fmla="*/ 15360 w 15359"/>
                <a:gd name="connsiteY7" fmla="*/ 431690 h 432902"/>
                <a:gd name="connsiteX8" fmla="*/ 14080 w 15359"/>
                <a:gd name="connsiteY8" fmla="*/ 432903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 h="432902">
                  <a:moveTo>
                    <a:pt x="14080" y="432903"/>
                  </a:moveTo>
                  <a:lnTo>
                    <a:pt x="1886" y="432903"/>
                  </a:lnTo>
                  <a:cubicBezTo>
                    <a:pt x="808" y="432903"/>
                    <a:pt x="0" y="432027"/>
                    <a:pt x="0" y="431016"/>
                  </a:cubicBezTo>
                  <a:lnTo>
                    <a:pt x="0" y="1886"/>
                  </a:lnTo>
                  <a:cubicBezTo>
                    <a:pt x="0" y="808"/>
                    <a:pt x="876" y="0"/>
                    <a:pt x="1886" y="0"/>
                  </a:cubicBezTo>
                  <a:lnTo>
                    <a:pt x="14080" y="0"/>
                  </a:lnTo>
                  <a:cubicBezTo>
                    <a:pt x="14753" y="0"/>
                    <a:pt x="15360" y="539"/>
                    <a:pt x="15360" y="1280"/>
                  </a:cubicBezTo>
                  <a:lnTo>
                    <a:pt x="15360" y="431690"/>
                  </a:lnTo>
                  <a:cubicBezTo>
                    <a:pt x="15360" y="432364"/>
                    <a:pt x="14821" y="432903"/>
                    <a:pt x="14080" y="432903"/>
                  </a:cubicBezTo>
                  <a:close/>
                </a:path>
              </a:pathLst>
            </a:custGeom>
            <a:solidFill>
              <a:srgbClr val="4A4C4D"/>
            </a:solidFill>
            <a:ln w="6728" cap="flat">
              <a:noFill/>
              <a:prstDash val="solid"/>
              <a:miter/>
            </a:ln>
          </p:spPr>
          <p:txBody>
            <a:bodyPr rtlCol="0" anchor="ctr"/>
            <a:lstStyle/>
            <a:p>
              <a:endParaRPr lang="en-US"/>
            </a:p>
          </p:txBody>
        </p:sp>
        <p:sp>
          <p:nvSpPr>
            <p:cNvPr id="17" name="Oval 32">
              <a:extLst>
                <a:ext uri="{FF2B5EF4-FFF2-40B4-BE49-F238E27FC236}">
                  <a16:creationId xmlns:a16="http://schemas.microsoft.com/office/drawing/2014/main" id="{E9F64D36-24F5-4419-994A-1690ADF48287}"/>
                </a:ext>
              </a:extLst>
            </p:cNvPr>
            <p:cNvSpPr>
              <a:spLocks noChangeAspect="1"/>
            </p:cNvSpPr>
            <p:nvPr/>
          </p:nvSpPr>
          <p:spPr>
            <a:xfrm>
              <a:off x="2978879" y="3808481"/>
              <a:ext cx="134198" cy="13419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3">
              <a:extLst>
                <a:ext uri="{FF2B5EF4-FFF2-40B4-BE49-F238E27FC236}">
                  <a16:creationId xmlns:a16="http://schemas.microsoft.com/office/drawing/2014/main" id="{A45C3D91-9FBD-4568-865E-9ACDEC8236DA}"/>
                </a:ext>
              </a:extLst>
            </p:cNvPr>
            <p:cNvSpPr>
              <a:spLocks noChangeAspect="1"/>
            </p:cNvSpPr>
            <p:nvPr/>
          </p:nvSpPr>
          <p:spPr>
            <a:xfrm>
              <a:off x="2987267" y="3816868"/>
              <a:ext cx="117423" cy="117423"/>
            </a:xfrm>
            <a:prstGeom prst="ellipse">
              <a:avLst/>
            </a:prstGeom>
            <a:solidFill>
              <a:srgbClr val="070808"/>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9" name="Oval 34">
              <a:extLst>
                <a:ext uri="{FF2B5EF4-FFF2-40B4-BE49-F238E27FC236}">
                  <a16:creationId xmlns:a16="http://schemas.microsoft.com/office/drawing/2014/main" id="{7BF8D94C-8FB1-4928-A96F-404CFE1E0694}"/>
                </a:ext>
              </a:extLst>
            </p:cNvPr>
            <p:cNvSpPr/>
            <p:nvPr/>
          </p:nvSpPr>
          <p:spPr>
            <a:xfrm>
              <a:off x="3016958" y="3846560"/>
              <a:ext cx="58040" cy="58040"/>
            </a:xfrm>
            <a:prstGeom prst="ellipse">
              <a:avLst/>
            </a:prstGeom>
            <a:solidFill>
              <a:schemeClr val="tx1">
                <a:lumMod val="85000"/>
                <a:lumOff val="15000"/>
              </a:schemeClr>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0" name="Oval 35">
              <a:extLst>
                <a:ext uri="{FF2B5EF4-FFF2-40B4-BE49-F238E27FC236}">
                  <a16:creationId xmlns:a16="http://schemas.microsoft.com/office/drawing/2014/main" id="{559B0B8A-3610-44DE-9002-193CFBFDBFFB}"/>
                </a:ext>
              </a:extLst>
            </p:cNvPr>
            <p:cNvSpPr/>
            <p:nvPr/>
          </p:nvSpPr>
          <p:spPr>
            <a:xfrm>
              <a:off x="3030585" y="3860187"/>
              <a:ext cx="30788" cy="30788"/>
            </a:xfrm>
            <a:prstGeom prst="ellipse">
              <a:avLst/>
            </a:prstGeom>
            <a:solidFill>
              <a:srgbClr val="081422"/>
            </a:solidFill>
            <a:ln w="67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1" name="Graphic 2">
              <a:extLst>
                <a:ext uri="{FF2B5EF4-FFF2-40B4-BE49-F238E27FC236}">
                  <a16:creationId xmlns:a16="http://schemas.microsoft.com/office/drawing/2014/main" id="{D8D01082-2C6E-43A7-A82A-B29AF7C2C329}"/>
                </a:ext>
              </a:extLst>
            </p:cNvPr>
            <p:cNvSpPr/>
            <p:nvPr userDrawn="1"/>
          </p:nvSpPr>
          <p:spPr>
            <a:xfrm flipH="1">
              <a:off x="1060804" y="4534334"/>
              <a:ext cx="10717" cy="149811"/>
            </a:xfrm>
            <a:custGeom>
              <a:avLst/>
              <a:gdLst>
                <a:gd name="connsiteX0" fmla="*/ 17650 w 18930"/>
                <a:gd name="connsiteY0" fmla="*/ 390327 h 390326"/>
                <a:gd name="connsiteX1" fmla="*/ 1886 w 18930"/>
                <a:gd name="connsiteY1" fmla="*/ 390327 h 390326"/>
                <a:gd name="connsiteX2" fmla="*/ 0 w 18930"/>
                <a:gd name="connsiteY2" fmla="*/ 388440 h 390326"/>
                <a:gd name="connsiteX3" fmla="*/ 0 w 18930"/>
                <a:gd name="connsiteY3" fmla="*/ 1886 h 390326"/>
                <a:gd name="connsiteX4" fmla="*/ 1886 w 18930"/>
                <a:gd name="connsiteY4" fmla="*/ 0 h 390326"/>
                <a:gd name="connsiteX5" fmla="*/ 17650 w 18930"/>
                <a:gd name="connsiteY5" fmla="*/ 0 h 390326"/>
                <a:gd name="connsiteX6" fmla="*/ 18930 w 18930"/>
                <a:gd name="connsiteY6" fmla="*/ 1280 h 390326"/>
                <a:gd name="connsiteX7" fmla="*/ 18930 w 18930"/>
                <a:gd name="connsiteY7" fmla="*/ 389047 h 390326"/>
                <a:gd name="connsiteX8" fmla="*/ 17650 w 18930"/>
                <a:gd name="connsiteY8" fmla="*/ 390327 h 39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30" h="390326">
                  <a:moveTo>
                    <a:pt x="17650" y="390327"/>
                  </a:moveTo>
                  <a:lnTo>
                    <a:pt x="1886" y="390327"/>
                  </a:lnTo>
                  <a:cubicBezTo>
                    <a:pt x="808" y="390327"/>
                    <a:pt x="0" y="389451"/>
                    <a:pt x="0" y="388440"/>
                  </a:cubicBezTo>
                  <a:lnTo>
                    <a:pt x="0" y="1886"/>
                  </a:lnTo>
                  <a:cubicBezTo>
                    <a:pt x="0" y="808"/>
                    <a:pt x="876" y="0"/>
                    <a:pt x="1886" y="0"/>
                  </a:cubicBezTo>
                  <a:lnTo>
                    <a:pt x="17650" y="0"/>
                  </a:lnTo>
                  <a:cubicBezTo>
                    <a:pt x="18324" y="0"/>
                    <a:pt x="18930" y="539"/>
                    <a:pt x="18930" y="1280"/>
                  </a:cubicBezTo>
                  <a:lnTo>
                    <a:pt x="18930" y="389047"/>
                  </a:lnTo>
                  <a:cubicBezTo>
                    <a:pt x="18930" y="389788"/>
                    <a:pt x="18324" y="390327"/>
                    <a:pt x="17650" y="390327"/>
                  </a:cubicBezTo>
                  <a:close/>
                </a:path>
              </a:pathLst>
            </a:custGeom>
            <a:solidFill>
              <a:srgbClr val="FAFDFF"/>
            </a:solidFill>
            <a:ln w="6728" cap="flat">
              <a:noFill/>
              <a:prstDash val="solid"/>
              <a:miter/>
            </a:ln>
          </p:spPr>
          <p:txBody>
            <a:bodyPr rtlCol="0" anchor="ctr"/>
            <a:lstStyle/>
            <a:p>
              <a:endParaRPr lang="en-US"/>
            </a:p>
          </p:txBody>
        </p:sp>
      </p:grpSp>
      <p:grpSp>
        <p:nvGrpSpPr>
          <p:cNvPr id="22" name="Group 60">
            <a:extLst>
              <a:ext uri="{FF2B5EF4-FFF2-40B4-BE49-F238E27FC236}">
                <a16:creationId xmlns:a16="http://schemas.microsoft.com/office/drawing/2014/main" id="{3CB92BF0-1182-4A3F-B65E-7DDE5C646618}"/>
              </a:ext>
            </a:extLst>
          </p:cNvPr>
          <p:cNvGrpSpPr/>
          <p:nvPr userDrawn="1"/>
        </p:nvGrpSpPr>
        <p:grpSpPr>
          <a:xfrm>
            <a:off x="8332411" y="0"/>
            <a:ext cx="2885112" cy="2622090"/>
            <a:chOff x="833153" y="6858000"/>
            <a:chExt cx="2885112" cy="2622090"/>
          </a:xfrm>
        </p:grpSpPr>
        <p:sp>
          <p:nvSpPr>
            <p:cNvPr id="23" name="Freeform: Shape 57">
              <a:extLst>
                <a:ext uri="{FF2B5EF4-FFF2-40B4-BE49-F238E27FC236}">
                  <a16:creationId xmlns:a16="http://schemas.microsoft.com/office/drawing/2014/main" id="{F1F7CCD7-6766-4478-B7D5-6483CFE1BBB1}"/>
                </a:ext>
              </a:extLst>
            </p:cNvPr>
            <p:cNvSpPr/>
            <p:nvPr/>
          </p:nvSpPr>
          <p:spPr>
            <a:xfrm>
              <a:off x="833153" y="6858000"/>
              <a:ext cx="2885112" cy="2622090"/>
            </a:xfrm>
            <a:custGeom>
              <a:avLst/>
              <a:gdLst>
                <a:gd name="connsiteX0" fmla="*/ 0 w 2885112"/>
                <a:gd name="connsiteY0" fmla="*/ 0 h 2622090"/>
                <a:gd name="connsiteX1" fmla="*/ 2885112 w 2885112"/>
                <a:gd name="connsiteY1" fmla="*/ 0 h 2622090"/>
                <a:gd name="connsiteX2" fmla="*/ 2885112 w 2885112"/>
                <a:gd name="connsiteY2" fmla="*/ 2245726 h 2622090"/>
                <a:gd name="connsiteX3" fmla="*/ 2504286 w 2885112"/>
                <a:gd name="connsiteY3" fmla="*/ 2622090 h 2622090"/>
                <a:gd name="connsiteX4" fmla="*/ 380827 w 2885112"/>
                <a:gd name="connsiteY4" fmla="*/ 2622090 h 2622090"/>
                <a:gd name="connsiteX5" fmla="*/ 0 w 2885112"/>
                <a:gd name="connsiteY5" fmla="*/ 2245668 h 262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5112" h="2622090">
                  <a:moveTo>
                    <a:pt x="0" y="0"/>
                  </a:moveTo>
                  <a:lnTo>
                    <a:pt x="2885112" y="0"/>
                  </a:lnTo>
                  <a:lnTo>
                    <a:pt x="2885112" y="2245726"/>
                  </a:lnTo>
                  <a:cubicBezTo>
                    <a:pt x="2885055" y="2453556"/>
                    <a:pt x="2714549" y="2622090"/>
                    <a:pt x="2504286" y="2622090"/>
                  </a:cubicBezTo>
                  <a:lnTo>
                    <a:pt x="380827" y="2622090"/>
                  </a:lnTo>
                  <a:cubicBezTo>
                    <a:pt x="170506" y="2622090"/>
                    <a:pt x="0" y="2453556"/>
                    <a:pt x="0" y="2245668"/>
                  </a:cubicBezTo>
                  <a:close/>
                </a:path>
              </a:pathLst>
            </a:custGeom>
            <a:solidFill>
              <a:srgbClr val="D0D4D8"/>
            </a:solidFill>
            <a:ln w="6728" cap="flat">
              <a:noFill/>
              <a:prstDash val="solid"/>
              <a:miter/>
            </a:ln>
          </p:spPr>
          <p:txBody>
            <a:bodyPr wrap="square" rtlCol="0" anchor="ctr">
              <a:noAutofit/>
            </a:bodyPr>
            <a:lstStyle/>
            <a:p>
              <a:endParaRPr lang="en-US"/>
            </a:p>
          </p:txBody>
        </p:sp>
        <p:sp>
          <p:nvSpPr>
            <p:cNvPr id="24" name="Freeform: Shape 58">
              <a:extLst>
                <a:ext uri="{FF2B5EF4-FFF2-40B4-BE49-F238E27FC236}">
                  <a16:creationId xmlns:a16="http://schemas.microsoft.com/office/drawing/2014/main" id="{93907175-EA85-49EF-9579-0F7B0E576DBF}"/>
                </a:ext>
              </a:extLst>
            </p:cNvPr>
            <p:cNvSpPr/>
            <p:nvPr/>
          </p:nvSpPr>
          <p:spPr>
            <a:xfrm>
              <a:off x="871808" y="6858000"/>
              <a:ext cx="2807801" cy="2591752"/>
            </a:xfrm>
            <a:custGeom>
              <a:avLst/>
              <a:gdLst>
                <a:gd name="connsiteX0" fmla="*/ 0 w 2807801"/>
                <a:gd name="connsiteY0" fmla="*/ 0 h 2591752"/>
                <a:gd name="connsiteX1" fmla="*/ 2807801 w 2807801"/>
                <a:gd name="connsiteY1" fmla="*/ 0 h 2591752"/>
                <a:gd name="connsiteX2" fmla="*/ 2807801 w 2807801"/>
                <a:gd name="connsiteY2" fmla="*/ 2215388 h 2591752"/>
                <a:gd name="connsiteX3" fmla="*/ 2428061 w 2807801"/>
                <a:gd name="connsiteY3" fmla="*/ 2591752 h 2591752"/>
                <a:gd name="connsiteX4" fmla="*/ 379798 w 2807801"/>
                <a:gd name="connsiteY4" fmla="*/ 2591752 h 2591752"/>
                <a:gd name="connsiteX5" fmla="*/ 0 w 2807801"/>
                <a:gd name="connsiteY5" fmla="*/ 2215332 h 2591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7801" h="2591752">
                  <a:moveTo>
                    <a:pt x="0" y="0"/>
                  </a:moveTo>
                  <a:lnTo>
                    <a:pt x="2807801" y="0"/>
                  </a:lnTo>
                  <a:lnTo>
                    <a:pt x="2807801" y="2215388"/>
                  </a:lnTo>
                  <a:cubicBezTo>
                    <a:pt x="2807801" y="2423218"/>
                    <a:pt x="2637756" y="2591752"/>
                    <a:pt x="2428061" y="2591752"/>
                  </a:cubicBezTo>
                  <a:lnTo>
                    <a:pt x="379798" y="2591752"/>
                  </a:lnTo>
                  <a:cubicBezTo>
                    <a:pt x="170045" y="2591752"/>
                    <a:pt x="0" y="2423218"/>
                    <a:pt x="0" y="2215332"/>
                  </a:cubicBezTo>
                  <a:close/>
                </a:path>
              </a:pathLst>
            </a:custGeom>
            <a:solidFill>
              <a:srgbClr val="070808"/>
            </a:solidFill>
            <a:ln w="6728" cap="flat">
              <a:noFill/>
              <a:prstDash val="solid"/>
              <a:miter/>
            </a:ln>
          </p:spPr>
          <p:txBody>
            <a:bodyPr wrap="square" rtlCol="0" anchor="ctr">
              <a:noAutofit/>
            </a:bodyPr>
            <a:lstStyle/>
            <a:p>
              <a:endParaRPr lang="en-US"/>
            </a:p>
          </p:txBody>
        </p:sp>
      </p:grpSp>
      <p:sp>
        <p:nvSpPr>
          <p:cNvPr id="25" name="Freeform: Shape 66">
            <a:extLst>
              <a:ext uri="{FF2B5EF4-FFF2-40B4-BE49-F238E27FC236}">
                <a16:creationId xmlns:a16="http://schemas.microsoft.com/office/drawing/2014/main" id="{62A3DC99-B5AB-4925-B3A0-7440E18AC356}"/>
              </a:ext>
            </a:extLst>
          </p:cNvPr>
          <p:cNvSpPr>
            <a:spLocks noGrp="1"/>
          </p:cNvSpPr>
          <p:nvPr>
            <p:ph type="pic" sz="quarter" idx="15" hasCustomPrompt="1"/>
          </p:nvPr>
        </p:nvSpPr>
        <p:spPr>
          <a:xfrm>
            <a:off x="8438563" y="1"/>
            <a:ext cx="2672808" cy="2493421"/>
          </a:xfrm>
          <a:custGeom>
            <a:avLst/>
            <a:gdLst>
              <a:gd name="connsiteX0" fmla="*/ 0 w 2672808"/>
              <a:gd name="connsiteY0" fmla="*/ 0 h 2493421"/>
              <a:gd name="connsiteX1" fmla="*/ 2672808 w 2672808"/>
              <a:gd name="connsiteY1" fmla="*/ 0 h 2493421"/>
              <a:gd name="connsiteX2" fmla="*/ 2672808 w 2672808"/>
              <a:gd name="connsiteY2" fmla="*/ 2221227 h 2493421"/>
              <a:gd name="connsiteX3" fmla="*/ 2385313 w 2672808"/>
              <a:gd name="connsiteY3" fmla="*/ 2493421 h 2493421"/>
              <a:gd name="connsiteX4" fmla="*/ 287495 w 2672808"/>
              <a:gd name="connsiteY4" fmla="*/ 2493421 h 2493421"/>
              <a:gd name="connsiteX5" fmla="*/ 0 w 2672808"/>
              <a:gd name="connsiteY5" fmla="*/ 2221227 h 24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2808" h="2493421">
                <a:moveTo>
                  <a:pt x="0" y="0"/>
                </a:moveTo>
                <a:lnTo>
                  <a:pt x="2672808" y="0"/>
                </a:lnTo>
                <a:lnTo>
                  <a:pt x="2672808" y="2221227"/>
                </a:lnTo>
                <a:cubicBezTo>
                  <a:pt x="2672808" y="2371557"/>
                  <a:pt x="2544095" y="2493421"/>
                  <a:pt x="2385313" y="2493421"/>
                </a:cubicBezTo>
                <a:lnTo>
                  <a:pt x="287495" y="2493421"/>
                </a:lnTo>
                <a:cubicBezTo>
                  <a:pt x="128714" y="2493421"/>
                  <a:pt x="0" y="2371557"/>
                  <a:pt x="0" y="2221227"/>
                </a:cubicBezTo>
                <a:close/>
              </a:path>
            </a:pathLst>
          </a:custGeom>
          <a:solidFill>
            <a:schemeClr val="bg1">
              <a:lumMod val="95000"/>
            </a:schemeClr>
          </a:solidFill>
          <a:ln w="2540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6" name="Freeform: Shape 67">
            <a:extLst>
              <a:ext uri="{FF2B5EF4-FFF2-40B4-BE49-F238E27FC236}">
                <a16:creationId xmlns:a16="http://schemas.microsoft.com/office/drawing/2014/main" id="{9B856AEE-ADC7-4DEB-9041-B378F5649335}"/>
              </a:ext>
            </a:extLst>
          </p:cNvPr>
          <p:cNvSpPr>
            <a:spLocks noGrp="1"/>
          </p:cNvSpPr>
          <p:nvPr>
            <p:ph type="pic" sz="quarter" idx="14" hasCustomPrompt="1"/>
          </p:nvPr>
        </p:nvSpPr>
        <p:spPr>
          <a:xfrm>
            <a:off x="1168921" y="3818265"/>
            <a:ext cx="2672808" cy="3039735"/>
          </a:xfrm>
          <a:custGeom>
            <a:avLst/>
            <a:gdLst>
              <a:gd name="connsiteX0" fmla="*/ 287495 w 2672808"/>
              <a:gd name="connsiteY0" fmla="*/ 0 h 3039735"/>
              <a:gd name="connsiteX1" fmla="*/ 542049 w 2672808"/>
              <a:gd name="connsiteY1" fmla="*/ 0 h 3039735"/>
              <a:gd name="connsiteX2" fmla="*/ 566725 w 2672808"/>
              <a:gd name="connsiteY2" fmla="*/ 23363 h 3039735"/>
              <a:gd name="connsiteX3" fmla="*/ 757670 w 2672808"/>
              <a:gd name="connsiteY3" fmla="*/ 204146 h 3039735"/>
              <a:gd name="connsiteX4" fmla="*/ 1903160 w 2672808"/>
              <a:gd name="connsiteY4" fmla="*/ 204146 h 3039735"/>
              <a:gd name="connsiteX5" fmla="*/ 2094105 w 2672808"/>
              <a:gd name="connsiteY5" fmla="*/ 23363 h 3039735"/>
              <a:gd name="connsiteX6" fmla="*/ 2118781 w 2672808"/>
              <a:gd name="connsiteY6" fmla="*/ 0 h 3039735"/>
              <a:gd name="connsiteX7" fmla="*/ 2385313 w 2672808"/>
              <a:gd name="connsiteY7" fmla="*/ 0 h 3039735"/>
              <a:gd name="connsiteX8" fmla="*/ 2672808 w 2672808"/>
              <a:gd name="connsiteY8" fmla="*/ 272193 h 3039735"/>
              <a:gd name="connsiteX9" fmla="*/ 2672808 w 2672808"/>
              <a:gd name="connsiteY9" fmla="*/ 3039735 h 3039735"/>
              <a:gd name="connsiteX10" fmla="*/ 0 w 2672808"/>
              <a:gd name="connsiteY10" fmla="*/ 3039735 h 3039735"/>
              <a:gd name="connsiteX11" fmla="*/ 0 w 2672808"/>
              <a:gd name="connsiteY11" fmla="*/ 272193 h 3039735"/>
              <a:gd name="connsiteX12" fmla="*/ 287495 w 2672808"/>
              <a:gd name="connsiteY12" fmla="*/ 0 h 30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2808" h="3039735">
                <a:moveTo>
                  <a:pt x="287495" y="0"/>
                </a:moveTo>
                <a:lnTo>
                  <a:pt x="542049" y="0"/>
                </a:lnTo>
                <a:cubicBezTo>
                  <a:pt x="555645" y="0"/>
                  <a:pt x="566725" y="10435"/>
                  <a:pt x="566725" y="23363"/>
                </a:cubicBezTo>
                <a:cubicBezTo>
                  <a:pt x="566725" y="123224"/>
                  <a:pt x="652255" y="204146"/>
                  <a:pt x="757670" y="204146"/>
                </a:cubicBezTo>
                <a:lnTo>
                  <a:pt x="1903160" y="204146"/>
                </a:lnTo>
                <a:cubicBezTo>
                  <a:pt x="2008635" y="204146"/>
                  <a:pt x="2094105" y="123168"/>
                  <a:pt x="2094105" y="23363"/>
                </a:cubicBezTo>
                <a:cubicBezTo>
                  <a:pt x="2094105" y="10491"/>
                  <a:pt x="2105125" y="0"/>
                  <a:pt x="2118781" y="0"/>
                </a:cubicBezTo>
                <a:lnTo>
                  <a:pt x="2385313" y="0"/>
                </a:lnTo>
                <a:cubicBezTo>
                  <a:pt x="2544095" y="0"/>
                  <a:pt x="2672808" y="121864"/>
                  <a:pt x="2672808" y="272193"/>
                </a:cubicBezTo>
                <a:lnTo>
                  <a:pt x="2672808" y="3039735"/>
                </a:lnTo>
                <a:lnTo>
                  <a:pt x="0" y="3039735"/>
                </a:lnTo>
                <a:lnTo>
                  <a:pt x="0" y="272193"/>
                </a:lnTo>
                <a:cubicBezTo>
                  <a:pt x="0" y="121864"/>
                  <a:pt x="128714" y="0"/>
                  <a:pt x="287495" y="0"/>
                </a:cubicBezTo>
                <a:close/>
              </a:path>
            </a:pathLst>
          </a:custGeom>
          <a:solidFill>
            <a:schemeClr val="bg1">
              <a:lumMod val="95000"/>
            </a:schemeClr>
          </a:solidFill>
          <a:ln w="2540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9A5893F2-A884-4E0F-A9DE-65AB9DBEC9F9}"/>
              </a:ext>
            </a:extLst>
          </p:cNvPr>
          <p:cNvSpPr>
            <a:spLocks noGrp="1"/>
          </p:cNvSpPr>
          <p:nvPr>
            <p:ph type="pic" idx="18" hasCustomPrompt="1"/>
          </p:nvPr>
        </p:nvSpPr>
        <p:spPr>
          <a:xfrm>
            <a:off x="3439889" y="1"/>
            <a:ext cx="2520000" cy="4725143"/>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D3E3E594-245D-49BF-A849-93434AD94294}"/>
              </a:ext>
            </a:extLst>
          </p:cNvPr>
          <p:cNvSpPr>
            <a:spLocks noGrp="1"/>
          </p:cNvSpPr>
          <p:nvPr>
            <p:ph type="pic" idx="19" hasCustomPrompt="1"/>
          </p:nvPr>
        </p:nvSpPr>
        <p:spPr>
          <a:xfrm>
            <a:off x="6235774" y="692696"/>
            <a:ext cx="2520000" cy="616530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7E22463-5978-48DC-BCAC-3E2F51E45250}"/>
              </a:ext>
            </a:extLst>
          </p:cNvPr>
          <p:cNvSpPr/>
          <p:nvPr userDrawn="1"/>
        </p:nvSpPr>
        <p:spPr>
          <a:xfrm>
            <a:off x="0" y="863125"/>
            <a:ext cx="6546079" cy="5131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7FC461A0-970C-4DEF-9409-12FF5610A666}"/>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3727ADF3-242D-4FD7-A02C-43B21E3CAC42}"/>
              </a:ext>
            </a:extLst>
          </p:cNvPr>
          <p:cNvSpPr>
            <a:spLocks noGrp="1"/>
          </p:cNvSpPr>
          <p:nvPr>
            <p:ph type="pic" sz="quarter" idx="10" hasCustomPrompt="1"/>
          </p:nvPr>
        </p:nvSpPr>
        <p:spPr>
          <a:xfrm>
            <a:off x="5658418" y="2"/>
            <a:ext cx="6533583" cy="6857999"/>
          </a:xfrm>
          <a:custGeom>
            <a:avLst/>
            <a:gdLst>
              <a:gd name="connsiteX0" fmla="*/ 2592666 w 6533583"/>
              <a:gd name="connsiteY0" fmla="*/ 0 h 6857999"/>
              <a:gd name="connsiteX1" fmla="*/ 6533583 w 6533583"/>
              <a:gd name="connsiteY1" fmla="*/ 0 h 6857999"/>
              <a:gd name="connsiteX2" fmla="*/ 6533583 w 6533583"/>
              <a:gd name="connsiteY2" fmla="*/ 1085634 h 6857999"/>
              <a:gd name="connsiteX3" fmla="*/ 4351340 w 6533583"/>
              <a:gd name="connsiteY3" fmla="*/ 6857999 h 6857999"/>
              <a:gd name="connsiteX4" fmla="*/ 0 w 6533583"/>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3583" h="6857999">
                <a:moveTo>
                  <a:pt x="2592666" y="0"/>
                </a:moveTo>
                <a:lnTo>
                  <a:pt x="6533583" y="0"/>
                </a:lnTo>
                <a:lnTo>
                  <a:pt x="6533583" y="1085634"/>
                </a:lnTo>
                <a:lnTo>
                  <a:pt x="4351340" y="6857999"/>
                </a:lnTo>
                <a:lnTo>
                  <a:pt x="0" y="685799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459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96820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3475" y="1057048"/>
            <a:ext cx="6940855"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4943475" y="3536723"/>
            <a:ext cx="694085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76D79ED-3FA7-4EF8-964B-EB8BCFAB02F8}" type="datetimeFigureOut">
              <a:rPr lang="en-US" smtClean="0"/>
              <a:t>5/27/2024</a:t>
            </a:fld>
            <a:endParaRPr lang="en-US"/>
          </a:p>
        </p:txBody>
      </p:sp>
      <p:sp>
        <p:nvSpPr>
          <p:cNvPr id="5" name="Footer Placeholder 4"/>
          <p:cNvSpPr>
            <a:spLocks noGrp="1"/>
          </p:cNvSpPr>
          <p:nvPr>
            <p:ph type="ftr" sz="quarter" idx="11"/>
          </p:nvPr>
        </p:nvSpPr>
        <p:spPr>
          <a:xfrm>
            <a:off x="4646761" y="6354759"/>
            <a:ext cx="3275511" cy="365125"/>
          </a:xfrm>
        </p:spPr>
        <p:txBody>
          <a:bodyPr/>
          <a:lstStyle/>
          <a:p>
            <a:endParaRPr lang="en-US"/>
          </a:p>
        </p:txBody>
      </p:sp>
      <p:sp>
        <p:nvSpPr>
          <p:cNvPr id="6" name="Slide Number Placeholder 5"/>
          <p:cNvSpPr>
            <a:spLocks noGrp="1"/>
          </p:cNvSpPr>
          <p:nvPr>
            <p:ph type="sldNum" sz="quarter" idx="12"/>
          </p:nvPr>
        </p:nvSpPr>
        <p:spPr>
          <a:xfrm>
            <a:off x="9980417" y="6354760"/>
            <a:ext cx="1903913" cy="365125"/>
          </a:xfrm>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1833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0"/>
            <a:ext cx="10994760" cy="814427"/>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1596540"/>
            <a:ext cx="10994760" cy="4682947"/>
          </a:xfrm>
        </p:spPr>
        <p:txBody>
          <a:bodyPr/>
          <a:lstStyle>
            <a:lvl1pPr algn="l">
              <a:defRPr sz="3733">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34251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372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32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1" r:id="rId3"/>
    <p:sldLayoutId id="2147483692" r:id="rId4"/>
    <p:sldLayoutId id="2147483693" r:id="rId5"/>
    <p:sldLayoutId id="2147483696" r:id="rId6"/>
    <p:sldLayoutId id="214748369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0"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slideLayout" Target="../slideLayouts/slideLayout4.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15.png"/><Relationship Id="rId10" Type="http://schemas.openxmlformats.org/officeDocument/2006/relationships/image" Target="../media/image29.png"/><Relationship Id="rId4" Type="http://schemas.openxmlformats.org/officeDocument/2006/relationships/notesSlide" Target="../notesSlides/notesSlide8.xml"/><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notesSlide" Target="../notesSlides/notesSlide9.xml"/><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8" Type="http://schemas.openxmlformats.org/officeDocument/2006/relationships/hyperlink" Target="https://www.fortunebusinessinsights.com/industry-reports/fraud-detection-and-prevention-market-100231" TargetMode="External"/><Relationship Id="rId3" Type="http://schemas.openxmlformats.org/officeDocument/2006/relationships/slideLayout" Target="../slideLayouts/slideLayout4.xml"/><Relationship Id="rId7" Type="http://schemas.openxmlformats.org/officeDocument/2006/relationships/hyperlink" Target="https://www.cnbc.com/select/what-is-a-credit-card/" TargetMode="Externa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www.chargebackgurus.com/blog/credit-card-fraud-detection" TargetMode="External"/><Relationship Id="rId5" Type="http://schemas.openxmlformats.org/officeDocument/2006/relationships/hyperlink" Target="https://www.kaggle.com/datasets/mlg-ulb/creditcardfraud" TargetMode="External"/><Relationship Id="rId4" Type="http://schemas.openxmlformats.org/officeDocument/2006/relationships/notesSlide" Target="../notesSlides/notesSlide14.xml"/><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15.png"/><Relationship Id="rId2" Type="http://schemas.openxmlformats.org/officeDocument/2006/relationships/audio" Target="../media/media19.m4a"/><Relationship Id="rId1" Type="http://schemas.microsoft.com/office/2007/relationships/media" Target="../media/media19.m4a"/><Relationship Id="rId6" Type="http://schemas.microsoft.com/office/2007/relationships/hdphoto" Target="../media/hdphoto1.wdp"/><Relationship Id="rId5" Type="http://schemas.openxmlformats.org/officeDocument/2006/relationships/image" Target="../media/image44.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hyperlink" Target="https://www.kaggle.com/datasets/mlg-ulb/creditcardfraud/data" TargetMode="External"/><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5.pn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4.xml"/><Relationship Id="rId7" Type="http://schemas.openxmlformats.org/officeDocument/2006/relationships/image" Target="../media/image2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6.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tack of bank cards">
            <a:extLst>
              <a:ext uri="{FF2B5EF4-FFF2-40B4-BE49-F238E27FC236}">
                <a16:creationId xmlns:a16="http://schemas.microsoft.com/office/drawing/2014/main" id="{63B57319-C331-F53B-A113-7DE6627FB959}"/>
              </a:ext>
            </a:extLst>
          </p:cNvPr>
          <p:cNvPicPr>
            <a:picLocks noChangeAspect="1"/>
          </p:cNvPicPr>
          <p:nvPr/>
        </p:nvPicPr>
        <p:blipFill rotWithShape="1">
          <a:blip r:embed="rId5"/>
          <a:srcRect l="5531" r="2" b="2"/>
          <a:stretch/>
        </p:blipFill>
        <p:spPr>
          <a:xfrm>
            <a:off x="2522358" y="0"/>
            <a:ext cx="9669642" cy="6857990"/>
          </a:xfrm>
          <a:prstGeom prst="rect">
            <a:avLst/>
          </a:prstGeom>
        </p:spPr>
      </p:pic>
      <p:sp>
        <p:nvSpPr>
          <p:cNvPr id="35" name="Rectangle 3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B9B57A46-31B7-AEE3-3B70-C6A88A041C64}"/>
              </a:ext>
            </a:extLst>
          </p:cNvPr>
          <p:cNvSpPr>
            <a:spLocks noGrp="1"/>
          </p:cNvSpPr>
          <p:nvPr>
            <p:ph type="ctrTitle"/>
          </p:nvPr>
        </p:nvSpPr>
        <p:spPr>
          <a:xfrm>
            <a:off x="590550" y="1295484"/>
            <a:ext cx="4914900" cy="2590303"/>
          </a:xfrm>
          <a:noFill/>
        </p:spPr>
        <p:txBody>
          <a:bodyPr>
            <a:normAutofit/>
          </a:bodyPr>
          <a:lstStyle/>
          <a:p>
            <a:pPr algn="l"/>
            <a:r>
              <a:rPr lang="en-US" sz="5200">
                <a:latin typeface="+mj-lt"/>
              </a:rPr>
              <a:t>Credit Card Fraud Detection</a:t>
            </a:r>
            <a:endParaRPr lang="en-US" sz="5200" dirty="0"/>
          </a:p>
        </p:txBody>
      </p:sp>
      <p:sp>
        <p:nvSpPr>
          <p:cNvPr id="7" name="Subtitle 6">
            <a:extLst>
              <a:ext uri="{FF2B5EF4-FFF2-40B4-BE49-F238E27FC236}">
                <a16:creationId xmlns:a16="http://schemas.microsoft.com/office/drawing/2014/main" id="{4337BE13-F92B-7AD5-6290-4BDD7C8169E4}"/>
              </a:ext>
            </a:extLst>
          </p:cNvPr>
          <p:cNvSpPr>
            <a:spLocks noGrp="1"/>
          </p:cNvSpPr>
          <p:nvPr>
            <p:ph type="subTitle" idx="1"/>
          </p:nvPr>
        </p:nvSpPr>
        <p:spPr>
          <a:xfrm>
            <a:off x="590550" y="4229184"/>
            <a:ext cx="3973386" cy="1485319"/>
          </a:xfrm>
          <a:noFill/>
        </p:spPr>
        <p:txBody>
          <a:bodyPr>
            <a:normAutofit/>
          </a:bodyPr>
          <a:lstStyle/>
          <a:p>
            <a:pPr algn="l"/>
            <a:r>
              <a:rPr lang="en-US" altLang="ko-KR">
                <a:cs typeface="Arial" pitchFamily="34" charset="0"/>
              </a:rPr>
              <a:t>Sashidhar Bezawada</a:t>
            </a:r>
            <a:endParaRPr lang="ko-KR" altLang="en-US">
              <a:cs typeface="Arial" pitchFamily="34" charset="0"/>
            </a:endParaRPr>
          </a:p>
          <a:p>
            <a:pPr algn="l"/>
            <a:endParaRPr lang="en-US" dirty="0"/>
          </a:p>
        </p:txBody>
      </p:sp>
      <p:pic>
        <p:nvPicPr>
          <p:cNvPr id="5" name="Audio 4">
            <a:hlinkClick r:id="" action="ppaction://media"/>
            <a:extLst>
              <a:ext uri="{FF2B5EF4-FFF2-40B4-BE49-F238E27FC236}">
                <a16:creationId xmlns:a16="http://schemas.microsoft.com/office/drawing/2014/main" id="{9B43F4B9-1220-64FA-36AB-8B57568183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0928810"/>
      </p:ext>
    </p:extLst>
  </p:cSld>
  <p:clrMapOvr>
    <a:masterClrMapping/>
  </p:clrMapOvr>
  <mc:AlternateContent xmlns:mc="http://schemas.openxmlformats.org/markup-compatibility/2006">
    <mc:Choice xmlns:p14="http://schemas.microsoft.com/office/powerpoint/2010/main" Requires="p14">
      <p:transition spd="slow" p14:dur="2000" advTm="7311"/>
    </mc:Choice>
    <mc:Fallback>
      <p:transition spd="slow" advTm="7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11"/>
                                        </p:tgtEl>
                                        <p:attrNameLst>
                                          <p:attrName>style.visibility</p:attrName>
                                        </p:attrNameLst>
                                      </p:cBhvr>
                                      <p:to>
                                        <p:strVal val="visible"/>
                                      </p:to>
                                    </p:set>
                                    <p:animEffect transition="in" filter="fade">
                                      <p:cBhvr>
                                        <p:cTn id="9" dur="700"/>
                                        <p:tgtEl>
                                          <p:spTgt spid="11"/>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7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11"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Risks / Contingencies</a:t>
            </a:r>
          </a:p>
        </p:txBody>
      </p:sp>
      <p:sp>
        <p:nvSpPr>
          <p:cNvPr id="4" name="TextBox 3">
            <a:extLst>
              <a:ext uri="{FF2B5EF4-FFF2-40B4-BE49-F238E27FC236}">
                <a16:creationId xmlns:a16="http://schemas.microsoft.com/office/drawing/2014/main" id="{9A1080C9-928E-5E4B-9AA0-C043E8B2CB27}"/>
              </a:ext>
            </a:extLst>
          </p:cNvPr>
          <p:cNvSpPr txBox="1"/>
          <p:nvPr/>
        </p:nvSpPr>
        <p:spPr>
          <a:xfrm>
            <a:off x="880901" y="2021016"/>
            <a:ext cx="10425273" cy="1027461"/>
          </a:xfrm>
          <a:prstGeom prst="rect">
            <a:avLst/>
          </a:prstGeom>
          <a:noFill/>
        </p:spPr>
        <p:txBody>
          <a:bodyPr wrap="square">
            <a:spAutoFit/>
          </a:bodyPr>
          <a:lstStyle/>
          <a:p>
            <a:pPr marL="228600" marR="0">
              <a:lnSpc>
                <a:spcPct val="115000"/>
              </a:lnSpc>
              <a:spcBef>
                <a:spcPts val="0"/>
              </a:spcBef>
              <a:spcAft>
                <a:spcPts val="0"/>
              </a:spcAft>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This is a simulated dataset and has only 31 attributes. This is an imbalanced dataset. To improve the effectiveness, SMOTE has been used.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Audio 15">
            <a:hlinkClick r:id="" action="ppaction://media"/>
            <a:extLst>
              <a:ext uri="{FF2B5EF4-FFF2-40B4-BE49-F238E27FC236}">
                <a16:creationId xmlns:a16="http://schemas.microsoft.com/office/drawing/2014/main" id="{BB9C3918-7792-0870-7001-ADFE8BB90B7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82354404"/>
      </p:ext>
    </p:extLst>
  </p:cSld>
  <p:clrMapOvr>
    <a:masterClrMapping/>
  </p:clrMapOvr>
  <mc:AlternateContent xmlns:mc="http://schemas.openxmlformats.org/markup-compatibility/2006">
    <mc:Choice xmlns:p14="http://schemas.microsoft.com/office/powerpoint/2010/main" Requires="p14">
      <p:transition spd="slow" p14:dur="2000" advTm="15006"/>
    </mc:Choice>
    <mc:Fallback>
      <p:transition spd="slow" advTm="15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EBE93C3-E8C7-A087-1817-F8D7AED6A2AD}"/>
              </a:ext>
            </a:extLst>
          </p:cNvPr>
          <p:cNvGrpSpPr/>
          <p:nvPr/>
        </p:nvGrpSpPr>
        <p:grpSpPr>
          <a:xfrm>
            <a:off x="2794000" y="254001"/>
            <a:ext cx="6224803" cy="3811602"/>
            <a:chOff x="514182" y="2017377"/>
            <a:chExt cx="5088321" cy="3064225"/>
          </a:xfrm>
        </p:grpSpPr>
        <p:grpSp>
          <p:nvGrpSpPr>
            <p:cNvPr id="35" name="Group 34">
              <a:extLst>
                <a:ext uri="{FF2B5EF4-FFF2-40B4-BE49-F238E27FC236}">
                  <a16:creationId xmlns:a16="http://schemas.microsoft.com/office/drawing/2014/main" id="{6ABDA8D5-7B1D-2868-C725-9D4840B7560A}"/>
                </a:ext>
              </a:extLst>
            </p:cNvPr>
            <p:cNvGrpSpPr/>
            <p:nvPr/>
          </p:nvGrpSpPr>
          <p:grpSpPr>
            <a:xfrm>
              <a:off x="514182" y="2017377"/>
              <a:ext cx="5088321" cy="3064225"/>
              <a:chOff x="485607" y="1779252"/>
              <a:chExt cx="5088321" cy="3064225"/>
            </a:xfrm>
          </p:grpSpPr>
          <p:grpSp>
            <p:nvGrpSpPr>
              <p:cNvPr id="4" name="Group 3">
                <a:extLst>
                  <a:ext uri="{FF2B5EF4-FFF2-40B4-BE49-F238E27FC236}">
                    <a16:creationId xmlns:a16="http://schemas.microsoft.com/office/drawing/2014/main" id="{37F433AE-78D5-6F3C-DECC-254278B3A712}"/>
                  </a:ext>
                </a:extLst>
              </p:cNvPr>
              <p:cNvGrpSpPr/>
              <p:nvPr/>
            </p:nvGrpSpPr>
            <p:grpSpPr>
              <a:xfrm>
                <a:off x="485607" y="1779252"/>
                <a:ext cx="5088321" cy="3064225"/>
                <a:chOff x="4098364" y="1571764"/>
                <a:chExt cx="7301609" cy="4397082"/>
              </a:xfrm>
            </p:grpSpPr>
            <p:grpSp>
              <p:nvGrpSpPr>
                <p:cNvPr id="5" name="Graphic 55">
                  <a:extLst>
                    <a:ext uri="{FF2B5EF4-FFF2-40B4-BE49-F238E27FC236}">
                      <a16:creationId xmlns:a16="http://schemas.microsoft.com/office/drawing/2014/main" id="{1334A842-C7E6-0188-CE63-EBA23A5B253C}"/>
                    </a:ext>
                  </a:extLst>
                </p:cNvPr>
                <p:cNvGrpSpPr/>
                <p:nvPr/>
              </p:nvGrpSpPr>
              <p:grpSpPr>
                <a:xfrm>
                  <a:off x="4910815" y="1571764"/>
                  <a:ext cx="5616422" cy="3644404"/>
                  <a:chOff x="5769768" y="3217068"/>
                  <a:chExt cx="651510" cy="422754"/>
                </a:xfrm>
              </p:grpSpPr>
              <p:sp>
                <p:nvSpPr>
                  <p:cNvPr id="33" name="Freeform: Shape 32">
                    <a:extLst>
                      <a:ext uri="{FF2B5EF4-FFF2-40B4-BE49-F238E27FC236}">
                        <a16:creationId xmlns:a16="http://schemas.microsoft.com/office/drawing/2014/main" id="{A43423E9-CE63-208A-1434-642E3C7EB6F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5A1A67A-EF30-F929-1282-97048C0EF99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CE12CDC2-30DF-432C-829D-681CE766C3EA}"/>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2592A7B-FC73-E589-59D4-AB9F53FC4B1A}"/>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CED7B13-6B6E-FAD6-6370-D5CB3935ED72}"/>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48F1A2A-1571-05F5-9246-5945DC845C41}"/>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B61586B-926C-11C9-B93A-7013D07DC50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8C24965-320D-749A-0500-FDAD64988BBF}"/>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ED8CC65-3337-2DB7-04DE-B3DC0550D97F}"/>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A3A7786-AC69-8E97-DA86-934F65E57AB7}"/>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A3B218A-BF8E-10D5-0AB2-966BFE0C4591}"/>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4E8E8CD-D59A-5CF3-BFB2-E3ABAA597BC4}"/>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59232A4-F658-86DD-9BBF-25FB5AD9E24B}"/>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2ABFC08-8BBA-E1B8-921F-EF8401C3354E}"/>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112385-D7BF-7C6F-1E13-6ECFF757AE37}"/>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31C70158-9077-292B-66BF-C6789A00F8EF}"/>
                    </a:ext>
                  </a:extLst>
                </p:cNvPr>
                <p:cNvGrpSpPr/>
                <p:nvPr/>
              </p:nvGrpSpPr>
              <p:grpSpPr>
                <a:xfrm>
                  <a:off x="5370712" y="5206368"/>
                  <a:ext cx="4572000" cy="149296"/>
                  <a:chOff x="5370712" y="5206368"/>
                  <a:chExt cx="4572000" cy="149296"/>
                </a:xfrm>
              </p:grpSpPr>
              <p:sp>
                <p:nvSpPr>
                  <p:cNvPr id="29" name="Rectangle 28">
                    <a:extLst>
                      <a:ext uri="{FF2B5EF4-FFF2-40B4-BE49-F238E27FC236}">
                        <a16:creationId xmlns:a16="http://schemas.microsoft.com/office/drawing/2014/main" id="{3D521143-AAA7-3D1E-1F7B-ECD3FA73A858}"/>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65699D6-66C1-3CFD-D396-FA50A418CCB9}"/>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E73D4E-E1F2-B01C-4E3D-1DB9BBE58DD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2C4BAA-296B-432E-D370-1D0F1465BBC9}"/>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97A50711-D0C7-FA1C-06E5-5610DCA5A4CD}"/>
                    </a:ext>
                  </a:extLst>
                </p:cNvPr>
                <p:cNvGrpSpPr/>
                <p:nvPr/>
              </p:nvGrpSpPr>
              <p:grpSpPr>
                <a:xfrm>
                  <a:off x="7661590" y="1698465"/>
                  <a:ext cx="114873" cy="114873"/>
                  <a:chOff x="7627525" y="1132589"/>
                  <a:chExt cx="234846" cy="234846"/>
                </a:xfrm>
              </p:grpSpPr>
              <p:sp>
                <p:nvSpPr>
                  <p:cNvPr id="26" name="Oval 25">
                    <a:extLst>
                      <a:ext uri="{FF2B5EF4-FFF2-40B4-BE49-F238E27FC236}">
                        <a16:creationId xmlns:a16="http://schemas.microsoft.com/office/drawing/2014/main" id="{BD771639-C55B-01C2-B574-70CA5B1ED58D}"/>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A91954B-90B2-5052-B557-56251AC37E85}"/>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BE018D4-4146-8963-5F4A-0012BDF8AB23}"/>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Rounded Corners 23">
                  <a:extLst>
                    <a:ext uri="{FF2B5EF4-FFF2-40B4-BE49-F238E27FC236}">
                      <a16:creationId xmlns:a16="http://schemas.microsoft.com/office/drawing/2014/main" id="{BBF8B9B5-4359-E22E-0094-397F25E74163}"/>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55B15CF-1339-36EF-0A79-277B3D00E29E}"/>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3D2563B7-898C-88E9-916D-284AE9AD6C81}"/>
                  </a:ext>
                </a:extLst>
              </p:cNvPr>
              <p:cNvSpPr txBox="1"/>
              <p:nvPr/>
            </p:nvSpPr>
            <p:spPr>
              <a:xfrm>
                <a:off x="960968" y="2240247"/>
                <a:ext cx="4095588" cy="1707252"/>
              </a:xfrm>
              <a:prstGeom prst="rect">
                <a:avLst/>
              </a:prstGeom>
              <a:noFill/>
            </p:spPr>
            <p:txBody>
              <a:bodyPr wrap="square" rtlCol="0" anchor="ctr">
                <a:spAutoFit/>
              </a:bodyPr>
              <a:lstStyle/>
              <a:p>
                <a:pPr algn="ctr"/>
                <a:r>
                  <a:rPr lang="en-US" altLang="ko-KR" sz="4400" b="1" dirty="0">
                    <a:latin typeface="+mj-lt"/>
                    <a:cs typeface="Arial" pitchFamily="34" charset="0"/>
                  </a:rPr>
                  <a:t>Models </a:t>
                </a:r>
              </a:p>
              <a:p>
                <a:pPr algn="ctr"/>
                <a:r>
                  <a:rPr lang="en-US" altLang="ko-KR" sz="4400" b="1" dirty="0">
                    <a:latin typeface="+mj-lt"/>
                    <a:cs typeface="Arial" pitchFamily="34" charset="0"/>
                  </a:rPr>
                  <a:t>&amp; </a:t>
                </a:r>
              </a:p>
              <a:p>
                <a:pPr algn="ctr"/>
                <a:r>
                  <a:rPr lang="en-US" altLang="ko-KR" sz="4400" b="1" dirty="0">
                    <a:latin typeface="+mj-lt"/>
                    <a:cs typeface="Arial" pitchFamily="34" charset="0"/>
                  </a:rPr>
                  <a:t>Metrics</a:t>
                </a:r>
                <a:endParaRPr lang="ko-KR" altLang="en-US" sz="4400" b="1" dirty="0">
                  <a:latin typeface="+mj-lt"/>
                  <a:cs typeface="Arial" pitchFamily="34" charset="0"/>
                </a:endParaRPr>
              </a:p>
            </p:txBody>
          </p:sp>
        </p:grpSp>
        <p:sp>
          <p:nvSpPr>
            <p:cNvPr id="2" name="Parallelogram 30">
              <a:extLst>
                <a:ext uri="{FF2B5EF4-FFF2-40B4-BE49-F238E27FC236}">
                  <a16:creationId xmlns:a16="http://schemas.microsoft.com/office/drawing/2014/main" id="{41A49846-6650-87C9-198C-74CF93B626E1}"/>
                </a:ext>
              </a:extLst>
            </p:cNvPr>
            <p:cNvSpPr/>
            <p:nvPr/>
          </p:nvSpPr>
          <p:spPr>
            <a:xfrm flipH="1">
              <a:off x="2154430" y="3073874"/>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ctangle 7">
              <a:extLst>
                <a:ext uri="{FF2B5EF4-FFF2-40B4-BE49-F238E27FC236}">
                  <a16:creationId xmlns:a16="http://schemas.microsoft.com/office/drawing/2014/main" id="{4208D064-FC38-973F-D89A-375137DCB78C}"/>
                </a:ext>
              </a:extLst>
            </p:cNvPr>
            <p:cNvSpPr/>
            <p:nvPr/>
          </p:nvSpPr>
          <p:spPr>
            <a:xfrm>
              <a:off x="3455887" y="3096215"/>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pic>
        <p:nvPicPr>
          <p:cNvPr id="47" name="Audio 46">
            <a:hlinkClick r:id="" action="ppaction://media"/>
            <a:extLst>
              <a:ext uri="{FF2B5EF4-FFF2-40B4-BE49-F238E27FC236}">
                <a16:creationId xmlns:a16="http://schemas.microsoft.com/office/drawing/2014/main" id="{DD48A4EF-7C11-EAE1-441A-BCC39FFCC4D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5339914"/>
      </p:ext>
    </p:extLst>
  </p:cSld>
  <p:clrMapOvr>
    <a:masterClrMapping/>
  </p:clrMapOvr>
  <mc:AlternateContent xmlns:mc="http://schemas.openxmlformats.org/markup-compatibility/2006">
    <mc:Choice xmlns:p14="http://schemas.microsoft.com/office/powerpoint/2010/main" Requires="p14">
      <p:transition spd="slow" p14:dur="2000" advTm="2662"/>
    </mc:Choice>
    <mc:Fallback>
      <p:transition spd="slow" advTm="2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Models &amp; Metrics - Correlation Plot </a:t>
            </a:r>
          </a:p>
        </p:txBody>
      </p:sp>
      <p:sp>
        <p:nvSpPr>
          <p:cNvPr id="4" name="TextBox 3">
            <a:extLst>
              <a:ext uri="{FF2B5EF4-FFF2-40B4-BE49-F238E27FC236}">
                <a16:creationId xmlns:a16="http://schemas.microsoft.com/office/drawing/2014/main" id="{9A1080C9-928E-5E4B-9AA0-C043E8B2CB27}"/>
              </a:ext>
            </a:extLst>
          </p:cNvPr>
          <p:cNvSpPr txBox="1"/>
          <p:nvPr/>
        </p:nvSpPr>
        <p:spPr>
          <a:xfrm>
            <a:off x="776127" y="1354266"/>
            <a:ext cx="1475153" cy="461665"/>
          </a:xfrm>
          <a:prstGeom prst="rect">
            <a:avLst/>
          </a:prstGeom>
          <a:noFill/>
        </p:spPr>
        <p:txBody>
          <a:bodyPr wrap="square">
            <a:spAutoFit/>
          </a:bodyPr>
          <a:lstStyle/>
          <a:p>
            <a:pPr algn="l"/>
            <a:r>
              <a:rPr lang="en-US" sz="1200" b="1" i="0" dirty="0">
                <a:solidFill>
                  <a:srgbClr val="000000"/>
                </a:solidFill>
                <a:effectLst/>
                <a:highlight>
                  <a:srgbClr val="FFFFFF"/>
                </a:highlight>
                <a:latin typeface="Helvetica Neue"/>
              </a:rPr>
              <a:t>K-Nearest Neighbor</a:t>
            </a:r>
          </a:p>
        </p:txBody>
      </p:sp>
      <p:pic>
        <p:nvPicPr>
          <p:cNvPr id="14338" name="Picture 2">
            <a:extLst>
              <a:ext uri="{FF2B5EF4-FFF2-40B4-BE49-F238E27FC236}">
                <a16:creationId xmlns:a16="http://schemas.microsoft.com/office/drawing/2014/main" id="{0E8FB36D-20B9-808B-2915-CC98C987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30" y="1785939"/>
            <a:ext cx="1978570" cy="151411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F0739847-4E7D-D712-9D7A-A31DA03EFF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916" y="3454729"/>
            <a:ext cx="1978570" cy="15506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8AD167-6016-97B7-1080-E700DF792941}"/>
              </a:ext>
            </a:extLst>
          </p:cNvPr>
          <p:cNvSpPr txBox="1"/>
          <p:nvPr/>
        </p:nvSpPr>
        <p:spPr>
          <a:xfrm>
            <a:off x="2627094" y="1354266"/>
            <a:ext cx="2277556" cy="276999"/>
          </a:xfrm>
          <a:prstGeom prst="rect">
            <a:avLst/>
          </a:prstGeom>
          <a:noFill/>
        </p:spPr>
        <p:txBody>
          <a:bodyPr wrap="square">
            <a:spAutoFit/>
          </a:bodyPr>
          <a:lstStyle/>
          <a:p>
            <a:pPr algn="l"/>
            <a:r>
              <a:rPr lang="en-US" sz="1200" b="1" i="0" dirty="0">
                <a:solidFill>
                  <a:srgbClr val="000000"/>
                </a:solidFill>
                <a:effectLst/>
                <a:highlight>
                  <a:srgbClr val="FFFFFF"/>
                </a:highlight>
                <a:latin typeface="Helvetica Neue"/>
              </a:rPr>
              <a:t>Random Forest Classifier</a:t>
            </a:r>
          </a:p>
        </p:txBody>
      </p:sp>
      <p:sp>
        <p:nvSpPr>
          <p:cNvPr id="7" name="TextBox 6">
            <a:extLst>
              <a:ext uri="{FF2B5EF4-FFF2-40B4-BE49-F238E27FC236}">
                <a16:creationId xmlns:a16="http://schemas.microsoft.com/office/drawing/2014/main" id="{802136A6-06C0-CED2-F050-AC0242EB2C42}"/>
              </a:ext>
            </a:extLst>
          </p:cNvPr>
          <p:cNvSpPr txBox="1"/>
          <p:nvPr/>
        </p:nvSpPr>
        <p:spPr>
          <a:xfrm>
            <a:off x="4853830" y="1354266"/>
            <a:ext cx="1905725" cy="276999"/>
          </a:xfrm>
          <a:prstGeom prst="rect">
            <a:avLst/>
          </a:prstGeom>
          <a:noFill/>
        </p:spPr>
        <p:txBody>
          <a:bodyPr wrap="square">
            <a:spAutoFit/>
          </a:bodyPr>
          <a:lstStyle/>
          <a:p>
            <a:pPr algn="l"/>
            <a:r>
              <a:rPr lang="en-US" sz="1200" b="1" i="0" dirty="0">
                <a:solidFill>
                  <a:srgbClr val="000000"/>
                </a:solidFill>
                <a:effectLst/>
                <a:highlight>
                  <a:srgbClr val="FFFFFF"/>
                </a:highlight>
                <a:latin typeface="Helvetica Neue"/>
              </a:rPr>
              <a:t>Decision Tree Classifier</a:t>
            </a:r>
          </a:p>
        </p:txBody>
      </p:sp>
      <p:sp>
        <p:nvSpPr>
          <p:cNvPr id="10" name="TextBox 9">
            <a:extLst>
              <a:ext uri="{FF2B5EF4-FFF2-40B4-BE49-F238E27FC236}">
                <a16:creationId xmlns:a16="http://schemas.microsoft.com/office/drawing/2014/main" id="{995F4922-A5B9-0FEA-D6C6-23C6F9861595}"/>
              </a:ext>
            </a:extLst>
          </p:cNvPr>
          <p:cNvSpPr txBox="1"/>
          <p:nvPr/>
        </p:nvSpPr>
        <p:spPr>
          <a:xfrm>
            <a:off x="7209750" y="1385974"/>
            <a:ext cx="1475153" cy="276999"/>
          </a:xfrm>
          <a:prstGeom prst="rect">
            <a:avLst/>
          </a:prstGeom>
          <a:noFill/>
        </p:spPr>
        <p:txBody>
          <a:bodyPr wrap="square">
            <a:spAutoFit/>
          </a:bodyPr>
          <a:lstStyle/>
          <a:p>
            <a:pPr algn="l"/>
            <a:r>
              <a:rPr lang="en-US" sz="1200" b="1" i="0" dirty="0" err="1">
                <a:solidFill>
                  <a:srgbClr val="000000"/>
                </a:solidFill>
                <a:effectLst/>
                <a:highlight>
                  <a:srgbClr val="FFFFFF"/>
                </a:highlight>
                <a:latin typeface="Helvetica Neue"/>
              </a:rPr>
              <a:t>XGBoost</a:t>
            </a:r>
            <a:r>
              <a:rPr lang="en-US" sz="1200" b="1" i="0" dirty="0">
                <a:solidFill>
                  <a:srgbClr val="000000"/>
                </a:solidFill>
                <a:effectLst/>
                <a:highlight>
                  <a:srgbClr val="FFFFFF"/>
                </a:highlight>
                <a:latin typeface="Helvetica Neue"/>
              </a:rPr>
              <a:t> Model</a:t>
            </a:r>
          </a:p>
        </p:txBody>
      </p:sp>
      <p:pic>
        <p:nvPicPr>
          <p:cNvPr id="14344" name="Picture 8">
            <a:extLst>
              <a:ext uri="{FF2B5EF4-FFF2-40B4-BE49-F238E27FC236}">
                <a16:creationId xmlns:a16="http://schemas.microsoft.com/office/drawing/2014/main" id="{49FF9CCF-887E-DD58-C1C5-7473CDB730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0645" y="1785939"/>
            <a:ext cx="1978569" cy="1514116"/>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7B319B8A-D8C4-A55B-DA31-9DE9FB8E1A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4207" y="1785940"/>
            <a:ext cx="1978569" cy="15141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0EF22B-CAD6-7826-A29F-273375D3B503}"/>
              </a:ext>
            </a:extLst>
          </p:cNvPr>
          <p:cNvSpPr txBox="1"/>
          <p:nvPr/>
        </p:nvSpPr>
        <p:spPr>
          <a:xfrm>
            <a:off x="9373762" y="1384258"/>
            <a:ext cx="2207115" cy="276999"/>
          </a:xfrm>
          <a:prstGeom prst="rect">
            <a:avLst/>
          </a:prstGeom>
          <a:noFill/>
        </p:spPr>
        <p:txBody>
          <a:bodyPr wrap="square">
            <a:spAutoFit/>
          </a:bodyPr>
          <a:lstStyle/>
          <a:p>
            <a:pPr algn="l"/>
            <a:r>
              <a:rPr lang="en-US" sz="1200" b="1" i="0" dirty="0">
                <a:solidFill>
                  <a:srgbClr val="000000"/>
                </a:solidFill>
                <a:effectLst/>
                <a:highlight>
                  <a:srgbClr val="FFFFFF"/>
                </a:highlight>
                <a:latin typeface="Helvetica Neue"/>
              </a:rPr>
              <a:t>Gradient Boosted Classifier</a:t>
            </a:r>
          </a:p>
        </p:txBody>
      </p:sp>
      <p:pic>
        <p:nvPicPr>
          <p:cNvPr id="14348" name="Picture 12">
            <a:extLst>
              <a:ext uri="{FF2B5EF4-FFF2-40B4-BE49-F238E27FC236}">
                <a16:creationId xmlns:a16="http://schemas.microsoft.com/office/drawing/2014/main" id="{E32548E7-5C68-B67C-6CC6-C5B54926D0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4245" y="1815932"/>
            <a:ext cx="1939377" cy="1484124"/>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C612F01C-5F22-C21E-37B6-6D43323A0C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05051" y="3454729"/>
            <a:ext cx="1978571" cy="1550679"/>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a:extLst>
              <a:ext uri="{FF2B5EF4-FFF2-40B4-BE49-F238E27FC236}">
                <a16:creationId xmlns:a16="http://schemas.microsoft.com/office/drawing/2014/main" id="{9B8CD2DF-01F0-A0E4-F062-48991F7492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9201" y="1785940"/>
            <a:ext cx="1978569" cy="1514116"/>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a:extLst>
              <a:ext uri="{FF2B5EF4-FFF2-40B4-BE49-F238E27FC236}">
                <a16:creationId xmlns:a16="http://schemas.microsoft.com/office/drawing/2014/main" id="{E8D9492C-1941-36BC-9D73-1862A7BCC8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0681" y="3454730"/>
            <a:ext cx="1978569" cy="1550678"/>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a:extLst>
              <a:ext uri="{FF2B5EF4-FFF2-40B4-BE49-F238E27FC236}">
                <a16:creationId xmlns:a16="http://schemas.microsoft.com/office/drawing/2014/main" id="{6EB3294F-C567-0522-B6D0-0EE2A3FAD2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21017" y="3454729"/>
            <a:ext cx="1978569" cy="1550678"/>
          </a:xfrm>
          <a:prstGeom prst="rect">
            <a:avLst/>
          </a:prstGeom>
          <a:noFill/>
          <a:extLst>
            <a:ext uri="{909E8E84-426E-40DD-AFC4-6F175D3DCCD1}">
              <a14:hiddenFill xmlns:a14="http://schemas.microsoft.com/office/drawing/2010/main">
                <a:solidFill>
                  <a:srgbClr val="FFFFFF"/>
                </a:solidFill>
              </a14:hiddenFill>
            </a:ext>
          </a:extLst>
        </p:spPr>
      </p:pic>
      <p:pic>
        <p:nvPicPr>
          <p:cNvPr id="14358" name="Picture 22">
            <a:extLst>
              <a:ext uri="{FF2B5EF4-FFF2-40B4-BE49-F238E27FC236}">
                <a16:creationId xmlns:a16="http://schemas.microsoft.com/office/drawing/2014/main" id="{18205A20-C02C-1E58-1FC0-B18D7F4D10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1353" y="3454729"/>
            <a:ext cx="1978569" cy="1550678"/>
          </a:xfrm>
          <a:prstGeom prst="rect">
            <a:avLst/>
          </a:prstGeom>
          <a:noFill/>
          <a:extLst>
            <a:ext uri="{909E8E84-426E-40DD-AFC4-6F175D3DCCD1}">
              <a14:hiddenFill xmlns:a14="http://schemas.microsoft.com/office/drawing/2010/main">
                <a:solidFill>
                  <a:srgbClr val="FFFFFF"/>
                </a:solidFill>
              </a14:hiddenFill>
            </a:ext>
          </a:extLst>
        </p:spPr>
      </p:pic>
      <p:pic>
        <p:nvPicPr>
          <p:cNvPr id="23" name="Audio 22">
            <a:hlinkClick r:id="" action="ppaction://media"/>
            <a:extLst>
              <a:ext uri="{FF2B5EF4-FFF2-40B4-BE49-F238E27FC236}">
                <a16:creationId xmlns:a16="http://schemas.microsoft.com/office/drawing/2014/main" id="{9F3DDE42-88F1-510D-C8B5-200C8B1E95B3}"/>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3781433"/>
      </p:ext>
    </p:extLst>
  </p:cSld>
  <p:clrMapOvr>
    <a:masterClrMapping/>
  </p:clrMapOvr>
  <mc:AlternateContent xmlns:mc="http://schemas.openxmlformats.org/markup-compatibility/2006">
    <mc:Choice xmlns:p14="http://schemas.microsoft.com/office/powerpoint/2010/main" Requires="p14">
      <p:transition spd="slow" p14:dur="2000" advTm="74128"/>
    </mc:Choice>
    <mc:Fallback>
      <p:transition spd="slow" advTm="74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Models &amp; Metrics - </a:t>
            </a:r>
            <a:r>
              <a:rPr lang="en-US" sz="5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ANOVA Score </a:t>
            </a:r>
            <a:endParaRPr lang="en-US" sz="5400" dirty="0">
              <a:solidFill>
                <a:schemeClr val="tx1"/>
              </a:solidFill>
            </a:endParaRPr>
          </a:p>
        </p:txBody>
      </p:sp>
      <p:sp>
        <p:nvSpPr>
          <p:cNvPr id="4" name="TextBox 3">
            <a:extLst>
              <a:ext uri="{FF2B5EF4-FFF2-40B4-BE49-F238E27FC236}">
                <a16:creationId xmlns:a16="http://schemas.microsoft.com/office/drawing/2014/main" id="{9A1080C9-928E-5E4B-9AA0-C043E8B2CB27}"/>
              </a:ext>
            </a:extLst>
          </p:cNvPr>
          <p:cNvSpPr txBox="1"/>
          <p:nvPr/>
        </p:nvSpPr>
        <p:spPr>
          <a:xfrm>
            <a:off x="776127" y="1354266"/>
            <a:ext cx="1475153" cy="461665"/>
          </a:xfrm>
          <a:prstGeom prst="rect">
            <a:avLst/>
          </a:prstGeom>
          <a:noFill/>
        </p:spPr>
        <p:txBody>
          <a:bodyPr wrap="square">
            <a:spAutoFit/>
          </a:bodyPr>
          <a:lstStyle/>
          <a:p>
            <a:pPr algn="l"/>
            <a:r>
              <a:rPr lang="en-US" sz="1200" b="1" i="0" dirty="0">
                <a:solidFill>
                  <a:srgbClr val="000000"/>
                </a:solidFill>
                <a:effectLst/>
                <a:highlight>
                  <a:srgbClr val="FFFFFF"/>
                </a:highlight>
                <a:latin typeface="Helvetica Neue"/>
              </a:rPr>
              <a:t>K-Nearest Neighbor</a:t>
            </a:r>
          </a:p>
        </p:txBody>
      </p:sp>
      <p:sp>
        <p:nvSpPr>
          <p:cNvPr id="3" name="TextBox 2">
            <a:extLst>
              <a:ext uri="{FF2B5EF4-FFF2-40B4-BE49-F238E27FC236}">
                <a16:creationId xmlns:a16="http://schemas.microsoft.com/office/drawing/2014/main" id="{918AD167-6016-97B7-1080-E700DF792941}"/>
              </a:ext>
            </a:extLst>
          </p:cNvPr>
          <p:cNvSpPr txBox="1"/>
          <p:nvPr/>
        </p:nvSpPr>
        <p:spPr>
          <a:xfrm>
            <a:off x="2627094" y="1354266"/>
            <a:ext cx="2277556" cy="276999"/>
          </a:xfrm>
          <a:prstGeom prst="rect">
            <a:avLst/>
          </a:prstGeom>
          <a:noFill/>
        </p:spPr>
        <p:txBody>
          <a:bodyPr wrap="square">
            <a:spAutoFit/>
          </a:bodyPr>
          <a:lstStyle/>
          <a:p>
            <a:pPr algn="l"/>
            <a:r>
              <a:rPr lang="en-US" sz="1200" b="1" i="0" dirty="0">
                <a:solidFill>
                  <a:srgbClr val="000000"/>
                </a:solidFill>
                <a:effectLst/>
                <a:highlight>
                  <a:srgbClr val="FFFFFF"/>
                </a:highlight>
                <a:latin typeface="Helvetica Neue"/>
              </a:rPr>
              <a:t>Random Forest Classifier</a:t>
            </a:r>
          </a:p>
        </p:txBody>
      </p:sp>
      <p:sp>
        <p:nvSpPr>
          <p:cNvPr id="7" name="TextBox 6">
            <a:extLst>
              <a:ext uri="{FF2B5EF4-FFF2-40B4-BE49-F238E27FC236}">
                <a16:creationId xmlns:a16="http://schemas.microsoft.com/office/drawing/2014/main" id="{802136A6-06C0-CED2-F050-AC0242EB2C42}"/>
              </a:ext>
            </a:extLst>
          </p:cNvPr>
          <p:cNvSpPr txBox="1"/>
          <p:nvPr/>
        </p:nvSpPr>
        <p:spPr>
          <a:xfrm>
            <a:off x="4853830" y="1354266"/>
            <a:ext cx="1905725" cy="276999"/>
          </a:xfrm>
          <a:prstGeom prst="rect">
            <a:avLst/>
          </a:prstGeom>
          <a:noFill/>
        </p:spPr>
        <p:txBody>
          <a:bodyPr wrap="square">
            <a:spAutoFit/>
          </a:bodyPr>
          <a:lstStyle/>
          <a:p>
            <a:pPr algn="l"/>
            <a:r>
              <a:rPr lang="en-US" sz="1200" b="1" i="0" dirty="0">
                <a:solidFill>
                  <a:srgbClr val="000000"/>
                </a:solidFill>
                <a:effectLst/>
                <a:highlight>
                  <a:srgbClr val="FFFFFF"/>
                </a:highlight>
                <a:latin typeface="Helvetica Neue"/>
              </a:rPr>
              <a:t>Decision Tree Classifier</a:t>
            </a:r>
          </a:p>
        </p:txBody>
      </p:sp>
      <p:sp>
        <p:nvSpPr>
          <p:cNvPr id="10" name="TextBox 9">
            <a:extLst>
              <a:ext uri="{FF2B5EF4-FFF2-40B4-BE49-F238E27FC236}">
                <a16:creationId xmlns:a16="http://schemas.microsoft.com/office/drawing/2014/main" id="{995F4922-A5B9-0FEA-D6C6-23C6F9861595}"/>
              </a:ext>
            </a:extLst>
          </p:cNvPr>
          <p:cNvSpPr txBox="1"/>
          <p:nvPr/>
        </p:nvSpPr>
        <p:spPr>
          <a:xfrm>
            <a:off x="7209750" y="1385974"/>
            <a:ext cx="1475153" cy="276999"/>
          </a:xfrm>
          <a:prstGeom prst="rect">
            <a:avLst/>
          </a:prstGeom>
          <a:noFill/>
        </p:spPr>
        <p:txBody>
          <a:bodyPr wrap="square">
            <a:spAutoFit/>
          </a:bodyPr>
          <a:lstStyle/>
          <a:p>
            <a:pPr algn="l"/>
            <a:r>
              <a:rPr lang="en-US" sz="1200" b="1" i="0" dirty="0" err="1">
                <a:solidFill>
                  <a:srgbClr val="000000"/>
                </a:solidFill>
                <a:effectLst/>
                <a:highlight>
                  <a:srgbClr val="FFFFFF"/>
                </a:highlight>
                <a:latin typeface="Helvetica Neue"/>
              </a:rPr>
              <a:t>XGBoost</a:t>
            </a:r>
            <a:r>
              <a:rPr lang="en-US" sz="1200" b="1" i="0" dirty="0">
                <a:solidFill>
                  <a:srgbClr val="000000"/>
                </a:solidFill>
                <a:effectLst/>
                <a:highlight>
                  <a:srgbClr val="FFFFFF"/>
                </a:highlight>
                <a:latin typeface="Helvetica Neue"/>
              </a:rPr>
              <a:t> Model</a:t>
            </a:r>
          </a:p>
        </p:txBody>
      </p:sp>
      <p:sp>
        <p:nvSpPr>
          <p:cNvPr id="13" name="TextBox 12">
            <a:extLst>
              <a:ext uri="{FF2B5EF4-FFF2-40B4-BE49-F238E27FC236}">
                <a16:creationId xmlns:a16="http://schemas.microsoft.com/office/drawing/2014/main" id="{A20EF22B-CAD6-7826-A29F-273375D3B503}"/>
              </a:ext>
            </a:extLst>
          </p:cNvPr>
          <p:cNvSpPr txBox="1"/>
          <p:nvPr/>
        </p:nvSpPr>
        <p:spPr>
          <a:xfrm>
            <a:off x="9373762" y="1384258"/>
            <a:ext cx="2207115" cy="276999"/>
          </a:xfrm>
          <a:prstGeom prst="rect">
            <a:avLst/>
          </a:prstGeom>
          <a:noFill/>
        </p:spPr>
        <p:txBody>
          <a:bodyPr wrap="square">
            <a:spAutoFit/>
          </a:bodyPr>
          <a:lstStyle/>
          <a:p>
            <a:pPr algn="l"/>
            <a:r>
              <a:rPr lang="en-US" sz="1200" b="1" i="0" dirty="0">
                <a:solidFill>
                  <a:srgbClr val="000000"/>
                </a:solidFill>
                <a:effectLst/>
                <a:highlight>
                  <a:srgbClr val="FFFFFF"/>
                </a:highlight>
                <a:latin typeface="Helvetica Neue"/>
              </a:rPr>
              <a:t>Gradient Boosted Classifier</a:t>
            </a:r>
          </a:p>
        </p:txBody>
      </p:sp>
      <p:pic>
        <p:nvPicPr>
          <p:cNvPr id="24578" name="Picture 2">
            <a:extLst>
              <a:ext uri="{FF2B5EF4-FFF2-40B4-BE49-F238E27FC236}">
                <a16:creationId xmlns:a16="http://schemas.microsoft.com/office/drawing/2014/main" id="{8EAF1C0E-3996-B569-A920-12FB710078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651" y="1800936"/>
            <a:ext cx="1978569" cy="151411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D160706A-7A5C-9D71-04F1-B62FB8EE5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784" y="3454729"/>
            <a:ext cx="1978569" cy="1550678"/>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a:extLst>
              <a:ext uri="{FF2B5EF4-FFF2-40B4-BE49-F238E27FC236}">
                <a16:creationId xmlns:a16="http://schemas.microsoft.com/office/drawing/2014/main" id="{B819F066-5532-B418-3D06-C34825D43B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7705" y="1800935"/>
            <a:ext cx="1958974" cy="1499121"/>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a:extLst>
              <a:ext uri="{FF2B5EF4-FFF2-40B4-BE49-F238E27FC236}">
                <a16:creationId xmlns:a16="http://schemas.microsoft.com/office/drawing/2014/main" id="{1A4ED69C-0EEF-F0E5-9AE3-4B61A1A84F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4220" y="3429000"/>
            <a:ext cx="2070475" cy="1622708"/>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a:extLst>
              <a:ext uri="{FF2B5EF4-FFF2-40B4-BE49-F238E27FC236}">
                <a16:creationId xmlns:a16="http://schemas.microsoft.com/office/drawing/2014/main" id="{378E961F-7BA8-AAF0-3F28-E88CC6AD0E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2922" y="1785940"/>
            <a:ext cx="1958974" cy="1499121"/>
          </a:xfrm>
          <a:prstGeom prst="rect">
            <a:avLst/>
          </a:prstGeom>
          <a:noFill/>
          <a:extLst>
            <a:ext uri="{909E8E84-426E-40DD-AFC4-6F175D3DCCD1}">
              <a14:hiddenFill xmlns:a14="http://schemas.microsoft.com/office/drawing/2010/main">
                <a:solidFill>
                  <a:srgbClr val="FFFFFF"/>
                </a:solidFill>
              </a14:hiddenFill>
            </a:ext>
          </a:extLst>
        </p:spPr>
      </p:pic>
      <p:pic>
        <p:nvPicPr>
          <p:cNvPr id="24590" name="Picture 14">
            <a:extLst>
              <a:ext uri="{FF2B5EF4-FFF2-40B4-BE49-F238E27FC236}">
                <a16:creationId xmlns:a16="http://schemas.microsoft.com/office/drawing/2014/main" id="{B0A0C8C3-63EA-72AC-D00B-B2DC745307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420" y="3454729"/>
            <a:ext cx="2046476" cy="1603899"/>
          </a:xfrm>
          <a:prstGeom prst="rect">
            <a:avLst/>
          </a:prstGeom>
          <a:noFill/>
          <a:extLst>
            <a:ext uri="{909E8E84-426E-40DD-AFC4-6F175D3DCCD1}">
              <a14:hiddenFill xmlns:a14="http://schemas.microsoft.com/office/drawing/2010/main">
                <a:solidFill>
                  <a:srgbClr val="FFFFFF"/>
                </a:solidFill>
              </a14:hiddenFill>
            </a:ext>
          </a:extLst>
        </p:spPr>
      </p:pic>
      <p:pic>
        <p:nvPicPr>
          <p:cNvPr id="24592" name="Picture 16">
            <a:extLst>
              <a:ext uri="{FF2B5EF4-FFF2-40B4-BE49-F238E27FC236}">
                <a16:creationId xmlns:a16="http://schemas.microsoft.com/office/drawing/2014/main" id="{3821CB8E-9FD5-0EAD-4DA7-02261CB2DD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1264" y="1815931"/>
            <a:ext cx="1939377" cy="1484124"/>
          </a:xfrm>
          <a:prstGeom prst="rect">
            <a:avLst/>
          </a:prstGeom>
          <a:noFill/>
          <a:extLst>
            <a:ext uri="{909E8E84-426E-40DD-AFC4-6F175D3DCCD1}">
              <a14:hiddenFill xmlns:a14="http://schemas.microsoft.com/office/drawing/2010/main">
                <a:solidFill>
                  <a:srgbClr val="FFFFFF"/>
                </a:solidFill>
              </a14:hiddenFill>
            </a:ext>
          </a:extLst>
        </p:spPr>
      </p:pic>
      <p:pic>
        <p:nvPicPr>
          <p:cNvPr id="24594" name="Picture 18">
            <a:extLst>
              <a:ext uri="{FF2B5EF4-FFF2-40B4-BE49-F238E27FC236}">
                <a16:creationId xmlns:a16="http://schemas.microsoft.com/office/drawing/2014/main" id="{C3509BAB-6BD5-4448-8865-0FF0FC6EE0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165" y="3454729"/>
            <a:ext cx="2046476" cy="1603899"/>
          </a:xfrm>
          <a:prstGeom prst="rect">
            <a:avLst/>
          </a:prstGeom>
          <a:noFill/>
          <a:extLst>
            <a:ext uri="{909E8E84-426E-40DD-AFC4-6F175D3DCCD1}">
              <a14:hiddenFill xmlns:a14="http://schemas.microsoft.com/office/drawing/2010/main">
                <a:solidFill>
                  <a:srgbClr val="FFFFFF"/>
                </a:solidFill>
              </a14:hiddenFill>
            </a:ext>
          </a:extLst>
        </p:spPr>
      </p:pic>
      <p:pic>
        <p:nvPicPr>
          <p:cNvPr id="24596" name="Picture 20">
            <a:extLst>
              <a:ext uri="{FF2B5EF4-FFF2-40B4-BE49-F238E27FC236}">
                <a16:creationId xmlns:a16="http://schemas.microsoft.com/office/drawing/2014/main" id="{68DEB6F4-89F6-D2D4-A9F3-A1CDD34CAB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3762" y="1776301"/>
            <a:ext cx="1958974" cy="1499121"/>
          </a:xfrm>
          <a:prstGeom prst="rect">
            <a:avLst/>
          </a:prstGeom>
          <a:noFill/>
          <a:extLst>
            <a:ext uri="{909E8E84-426E-40DD-AFC4-6F175D3DCCD1}">
              <a14:hiddenFill xmlns:a14="http://schemas.microsoft.com/office/drawing/2010/main">
                <a:solidFill>
                  <a:srgbClr val="FFFFFF"/>
                </a:solidFill>
              </a14:hiddenFill>
            </a:ext>
          </a:extLst>
        </p:spPr>
      </p:pic>
      <p:pic>
        <p:nvPicPr>
          <p:cNvPr id="24598" name="Picture 22">
            <a:extLst>
              <a:ext uri="{FF2B5EF4-FFF2-40B4-BE49-F238E27FC236}">
                <a16:creationId xmlns:a16="http://schemas.microsoft.com/office/drawing/2014/main" id="{3F21BAA0-6707-78CC-E60A-68C8D8C66D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45681" y="3445324"/>
            <a:ext cx="2070475" cy="1622708"/>
          </a:xfrm>
          <a:prstGeom prst="rect">
            <a:avLst/>
          </a:prstGeom>
          <a:noFill/>
          <a:extLst>
            <a:ext uri="{909E8E84-426E-40DD-AFC4-6F175D3DCCD1}">
              <a14:hiddenFill xmlns:a14="http://schemas.microsoft.com/office/drawing/2010/main">
                <a:solidFill>
                  <a:srgbClr val="FFFFFF"/>
                </a:solidFill>
              </a14:hiddenFill>
            </a:ext>
          </a:extLst>
        </p:spPr>
      </p:pic>
      <p:pic>
        <p:nvPicPr>
          <p:cNvPr id="19" name="Audio 18">
            <a:hlinkClick r:id="" action="ppaction://media"/>
            <a:extLst>
              <a:ext uri="{FF2B5EF4-FFF2-40B4-BE49-F238E27FC236}">
                <a16:creationId xmlns:a16="http://schemas.microsoft.com/office/drawing/2014/main" id="{75485EE0-A4F6-0AD4-9757-6BB0258F473A}"/>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464261"/>
      </p:ext>
    </p:extLst>
  </p:cSld>
  <p:clrMapOvr>
    <a:masterClrMapping/>
  </p:clrMapOvr>
  <mc:AlternateContent xmlns:mc="http://schemas.openxmlformats.org/markup-compatibility/2006">
    <mc:Choice xmlns:p14="http://schemas.microsoft.com/office/powerpoint/2010/main" Requires="p14">
      <p:transition spd="slow" p14:dur="2000" advTm="10720"/>
    </mc:Choice>
    <mc:Fallback>
      <p:transition spd="slow" advTm="1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Models &amp; Metrics - Summary</a:t>
            </a:r>
          </a:p>
        </p:txBody>
      </p:sp>
      <p:sp>
        <p:nvSpPr>
          <p:cNvPr id="4" name="TextBox 3">
            <a:extLst>
              <a:ext uri="{FF2B5EF4-FFF2-40B4-BE49-F238E27FC236}">
                <a16:creationId xmlns:a16="http://schemas.microsoft.com/office/drawing/2014/main" id="{9A1080C9-928E-5E4B-9AA0-C043E8B2CB27}"/>
              </a:ext>
            </a:extLst>
          </p:cNvPr>
          <p:cNvSpPr txBox="1"/>
          <p:nvPr/>
        </p:nvSpPr>
        <p:spPr>
          <a:xfrm>
            <a:off x="1338102" y="1304163"/>
            <a:ext cx="4872198" cy="390363"/>
          </a:xfrm>
          <a:prstGeom prst="rect">
            <a:avLst/>
          </a:prstGeom>
          <a:noFill/>
        </p:spPr>
        <p:txBody>
          <a:bodyPr wrap="square">
            <a:spAutoFit/>
          </a:bodyPr>
          <a:lstStyle/>
          <a:p>
            <a:pPr marL="228600" marR="0" algn="ctr">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 Results based on Correlation Plot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E666A9B9-76C1-046C-1CDF-E93E66CA6E5D}"/>
              </a:ext>
            </a:extLst>
          </p:cNvPr>
          <p:cNvSpPr txBox="1"/>
          <p:nvPr/>
        </p:nvSpPr>
        <p:spPr>
          <a:xfrm>
            <a:off x="1338102" y="3413760"/>
            <a:ext cx="4872198" cy="390363"/>
          </a:xfrm>
          <a:prstGeom prst="rect">
            <a:avLst/>
          </a:prstGeom>
          <a:noFill/>
        </p:spPr>
        <p:txBody>
          <a:bodyPr wrap="square">
            <a:spAutoFit/>
          </a:bodyPr>
          <a:lstStyle/>
          <a:p>
            <a:pPr marL="228600" marR="0" algn="ctr">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 Results based on ANOVA Score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table with numbers and letters&#10;&#10;Description automatically generated">
            <a:extLst>
              <a:ext uri="{FF2B5EF4-FFF2-40B4-BE49-F238E27FC236}">
                <a16:creationId xmlns:a16="http://schemas.microsoft.com/office/drawing/2014/main" id="{B983889F-377C-D4F6-7E9A-50E0724FDD90}"/>
              </a:ext>
            </a:extLst>
          </p:cNvPr>
          <p:cNvPicPr>
            <a:picLocks noChangeAspect="1"/>
          </p:cNvPicPr>
          <p:nvPr/>
        </p:nvPicPr>
        <p:blipFill>
          <a:blip r:embed="rId5"/>
          <a:stretch>
            <a:fillRect/>
          </a:stretch>
        </p:blipFill>
        <p:spPr>
          <a:xfrm>
            <a:off x="981075" y="1838960"/>
            <a:ext cx="5943600" cy="127508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15877987-77BF-E251-6BC1-C3BD85AC4EEE}"/>
              </a:ext>
            </a:extLst>
          </p:cNvPr>
          <p:cNvPicPr>
            <a:picLocks noChangeAspect="1"/>
          </p:cNvPicPr>
          <p:nvPr/>
        </p:nvPicPr>
        <p:blipFill>
          <a:blip r:embed="rId6"/>
          <a:stretch>
            <a:fillRect/>
          </a:stretch>
        </p:blipFill>
        <p:spPr>
          <a:xfrm>
            <a:off x="981075" y="3959910"/>
            <a:ext cx="5943600" cy="1254125"/>
          </a:xfrm>
          <a:prstGeom prst="rect">
            <a:avLst/>
          </a:prstGeom>
        </p:spPr>
      </p:pic>
      <p:sp>
        <p:nvSpPr>
          <p:cNvPr id="8" name="TextBox 7">
            <a:extLst>
              <a:ext uri="{FF2B5EF4-FFF2-40B4-BE49-F238E27FC236}">
                <a16:creationId xmlns:a16="http://schemas.microsoft.com/office/drawing/2014/main" id="{31AC392B-7629-C73D-7F90-2035ED96A66E}"/>
              </a:ext>
            </a:extLst>
          </p:cNvPr>
          <p:cNvSpPr txBox="1"/>
          <p:nvPr/>
        </p:nvSpPr>
        <p:spPr>
          <a:xfrm>
            <a:off x="7083582" y="3019176"/>
            <a:ext cx="4872198" cy="819648"/>
          </a:xfrm>
          <a:prstGeom prst="rect">
            <a:avLst/>
          </a:prstGeom>
          <a:noFill/>
        </p:spPr>
        <p:txBody>
          <a:bodyPr wrap="square">
            <a:spAutoFit/>
          </a:bodyPr>
          <a:lstStyle/>
          <a:p>
            <a:pPr marL="228600" marR="0">
              <a:lnSpc>
                <a:spcPct val="115000"/>
              </a:lnSpc>
              <a:spcBef>
                <a:spcPts val="0"/>
              </a:spcBef>
              <a:spcAft>
                <a:spcPts val="0"/>
              </a:spcAft>
            </a:pPr>
            <a:r>
              <a:rPr lang="en-US" sz="1400" b="1" dirty="0" err="1">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XGBoost</a:t>
            </a:r>
            <a:r>
              <a:rPr lang="en-US" sz="14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 Accuracy is highest as well as it is identifying the Fraud better with the Highest Precision Score). </a:t>
            </a:r>
          </a:p>
          <a:p>
            <a:pPr marL="228600" marR="0">
              <a:lnSpc>
                <a:spcPct val="115000"/>
              </a:lnSpc>
              <a:spcBef>
                <a:spcPts val="0"/>
              </a:spcBef>
              <a:spcAft>
                <a:spcPts val="0"/>
              </a:spcAft>
            </a:pPr>
            <a:r>
              <a:rPr lang="en-US" sz="14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Also, it has high Recall &amp; F1 Scores.</a:t>
            </a:r>
            <a:endParaRPr lang="en-US" sz="14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Audio 16">
            <a:hlinkClick r:id="" action="ppaction://media"/>
            <a:extLst>
              <a:ext uri="{FF2B5EF4-FFF2-40B4-BE49-F238E27FC236}">
                <a16:creationId xmlns:a16="http://schemas.microsoft.com/office/drawing/2014/main" id="{53227EB0-D6AE-6A7A-C01A-0E489409F1E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36109312"/>
      </p:ext>
    </p:extLst>
  </p:cSld>
  <p:clrMapOvr>
    <a:masterClrMapping/>
  </p:clrMapOvr>
  <mc:AlternateContent xmlns:mc="http://schemas.openxmlformats.org/markup-compatibility/2006">
    <mc:Choice xmlns:p14="http://schemas.microsoft.com/office/powerpoint/2010/main" Requires="p14">
      <p:transition spd="slow" p14:dur="2000" advTm="27612"/>
    </mc:Choice>
    <mc:Fallback>
      <p:transition spd="slow" advTm="27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Result Interpretation</a:t>
            </a:r>
          </a:p>
        </p:txBody>
      </p:sp>
      <p:sp>
        <p:nvSpPr>
          <p:cNvPr id="4" name="TextBox 3">
            <a:extLst>
              <a:ext uri="{FF2B5EF4-FFF2-40B4-BE49-F238E27FC236}">
                <a16:creationId xmlns:a16="http://schemas.microsoft.com/office/drawing/2014/main" id="{9A1080C9-928E-5E4B-9AA0-C043E8B2CB27}"/>
              </a:ext>
            </a:extLst>
          </p:cNvPr>
          <p:cNvSpPr txBox="1"/>
          <p:nvPr/>
        </p:nvSpPr>
        <p:spPr>
          <a:xfrm>
            <a:off x="595151" y="1478091"/>
            <a:ext cx="10425273" cy="4850046"/>
          </a:xfrm>
          <a:prstGeom prst="rect">
            <a:avLst/>
          </a:prstGeom>
          <a:noFill/>
        </p:spPr>
        <p:txBody>
          <a:bodyPr wrap="square">
            <a:spAutoFit/>
          </a:bodyPr>
          <a:lstStyle/>
          <a:p>
            <a:pPr marL="228600" marR="0">
              <a:lnSpc>
                <a:spcPct val="115000"/>
              </a:lnSpc>
              <a:spcBef>
                <a:spcPts val="0"/>
              </a:spcBef>
              <a:spcAft>
                <a:spcPts val="0"/>
              </a:spcAft>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SMOTE uses a nearest neighbors algorithm to generate new and synthetic data we used for training our model.</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b="1"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Decision Tree</a:t>
            </a: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 Model accuracy and Precision is the lowest among the 5 Models.</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b="1"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K-Nearest Neighbor</a:t>
            </a: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 Has good Accuracy Score, and 2nd highest F1 and Recall Scores. The False positive &amp; False negative cases are higher than all models.</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b="1"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Random Forest</a:t>
            </a: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 Accuracy score is good, however the model is not predicting the Fraud correctly (precision is low).</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b="1" dirty="0" err="1">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XGBoost</a:t>
            </a: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 Accuracy is highest as well as it is identifying the Fraud better with the Highest Precision Score). Also, it has high Recall &amp; F1 Scores.</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b="1"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Gradient Boosted Classifier</a:t>
            </a: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 Accuracy is high. While precision is low. It also has the highest Recall, F1 &amp; AUC Scores.</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Also, The Scores are higher with feature reduction done with ANOVA test than Correlation plot.</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Audio 11">
            <a:hlinkClick r:id="" action="ppaction://media"/>
            <a:extLst>
              <a:ext uri="{FF2B5EF4-FFF2-40B4-BE49-F238E27FC236}">
                <a16:creationId xmlns:a16="http://schemas.microsoft.com/office/drawing/2014/main" id="{DAAA6ACA-C29A-82BE-3710-6D9B25D0A4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8571793"/>
      </p:ext>
    </p:extLst>
  </p:cSld>
  <p:clrMapOvr>
    <a:masterClrMapping/>
  </p:clrMapOvr>
  <mc:AlternateContent xmlns:mc="http://schemas.openxmlformats.org/markup-compatibility/2006">
    <mc:Choice xmlns:p14="http://schemas.microsoft.com/office/powerpoint/2010/main" Requires="p14">
      <p:transition spd="slow" p14:dur="2000" advTm="69458"/>
    </mc:Choice>
    <mc:Fallback>
      <p:transition spd="slow" advTm="69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Conclusion</a:t>
            </a:r>
          </a:p>
        </p:txBody>
      </p:sp>
      <p:sp>
        <p:nvSpPr>
          <p:cNvPr id="4" name="TextBox 3">
            <a:extLst>
              <a:ext uri="{FF2B5EF4-FFF2-40B4-BE49-F238E27FC236}">
                <a16:creationId xmlns:a16="http://schemas.microsoft.com/office/drawing/2014/main" id="{9A1080C9-928E-5E4B-9AA0-C043E8B2CB27}"/>
              </a:ext>
            </a:extLst>
          </p:cNvPr>
          <p:cNvSpPr txBox="1"/>
          <p:nvPr/>
        </p:nvSpPr>
        <p:spPr>
          <a:xfrm>
            <a:off x="781841" y="1655256"/>
            <a:ext cx="10425273" cy="2862322"/>
          </a:xfrm>
          <a:prstGeom prst="rect">
            <a:avLst/>
          </a:prstGeom>
          <a:noFill/>
        </p:spPr>
        <p:txBody>
          <a:bodyPr wrap="square">
            <a:spAutoFit/>
          </a:bodyPr>
          <a:lstStyle/>
          <a:p>
            <a:pPr marL="514350" marR="0" indent="-285750">
              <a:spcBef>
                <a:spcPts val="0"/>
              </a:spcBef>
              <a:spcAft>
                <a:spcPts val="0"/>
              </a:spcAft>
              <a:buFont typeface="Arial" panose="020B0604020202020204" pitchFamily="34" charset="0"/>
              <a:buChar char="•"/>
            </a:pPr>
            <a:r>
              <a:rPr lang="en-US" sz="1800" dirty="0">
                <a:solidFill>
                  <a:srgbClr val="000000"/>
                </a:solidFill>
                <a:effectLst/>
                <a:highlight>
                  <a:srgbClr val="FFFFFF"/>
                </a:highlight>
                <a:latin typeface="Arial" panose="020B0604020202020204" pitchFamily="34" charset="0"/>
                <a:ea typeface="Times New Roman" panose="02020603050405020304" pitchFamily="18" charset="0"/>
              </a:rPr>
              <a:t>A great dataset to learn about binary classification problem with unbalanced data</a:t>
            </a:r>
            <a:r>
              <a:rPr lang="en-US" sz="1800" dirty="0">
                <a:solidFill>
                  <a:srgbClr val="000000"/>
                </a:solidFill>
                <a:effectLst/>
                <a:highlight>
                  <a:srgbClr val="FFFFFF"/>
                </a:highlight>
                <a:latin typeface="Helvetica" panose="020B0604020202020204" pitchFamily="34" charset="0"/>
                <a:ea typeface="Times New Roman" panose="02020603050405020304" pitchFamily="18" charset="0"/>
              </a:rPr>
              <a:t>.</a:t>
            </a:r>
          </a:p>
          <a:p>
            <a:pPr marL="228600" marR="0">
              <a:spcBef>
                <a:spcPts val="0"/>
              </a:spcBef>
              <a:spcAft>
                <a:spcPts val="0"/>
              </a:spcAft>
            </a:pPr>
            <a:endParaRPr lang="en-US" sz="1800" dirty="0">
              <a:effectLst/>
              <a:highlight>
                <a:srgbClr val="FFFFFF"/>
              </a:highlight>
              <a:latin typeface="Times New Roman" panose="02020603050405020304" pitchFamily="18" charset="0"/>
              <a:ea typeface="Times New Roman" panose="02020603050405020304" pitchFamily="18" charset="0"/>
            </a:endParaRPr>
          </a:p>
          <a:p>
            <a:pPr marL="514350" marR="0" indent="-285750">
              <a:spcBef>
                <a:spcPts val="0"/>
              </a:spcBef>
              <a:spcAft>
                <a:spcPts val="0"/>
              </a:spcAft>
              <a:buFont typeface="Arial" panose="020B0604020202020204" pitchFamily="34" charset="0"/>
              <a:buChar char="•"/>
            </a:pPr>
            <a:r>
              <a:rPr lang="en-US" sz="1800" dirty="0">
                <a:solidFill>
                  <a:srgbClr val="000000"/>
                </a:solidFill>
                <a:effectLst/>
                <a:highlight>
                  <a:srgbClr val="FFFFFF"/>
                </a:highlight>
                <a:latin typeface="Arial" panose="020B0604020202020204" pitchFamily="34" charset="0"/>
                <a:ea typeface="Times New Roman" panose="02020603050405020304" pitchFamily="18" charset="0"/>
              </a:rPr>
              <a:t>All models achieved very high accuracy on the test data. However, it's essential to keep in mind that accuracy might not be the best evaluation metric for imbalanced datasets like the one in this case. Since fraudulent transactions are rare, a high accuracy score can be misleading, as a model could simply predict all transactions as non-fraudulent and still achieve a high accuracy due to the class imbalance. </a:t>
            </a:r>
          </a:p>
          <a:p>
            <a:pPr marL="514350" marR="0" indent="-285750">
              <a:spcBef>
                <a:spcPts val="0"/>
              </a:spcBef>
              <a:spcAft>
                <a:spcPts val="0"/>
              </a:spcAft>
              <a:buFont typeface="Arial" panose="020B0604020202020204" pitchFamily="34" charset="0"/>
              <a:buChar char="•"/>
            </a:pPr>
            <a:r>
              <a:rPr lang="en-US" sz="1800" dirty="0">
                <a:solidFill>
                  <a:srgbClr val="000000"/>
                </a:solidFill>
                <a:effectLst/>
                <a:highlight>
                  <a:srgbClr val="FFFFFF"/>
                </a:highlight>
                <a:latin typeface="Arial" panose="020B0604020202020204" pitchFamily="34" charset="0"/>
                <a:ea typeface="Times New Roman" panose="02020603050405020304" pitchFamily="18" charset="0"/>
              </a:rPr>
              <a:t>In such cases, metrics like precision, recall, F1-score, or the area under the precision-recall curve (AUPRC) are more informative for evaluating model performance. These metrics provide insights into how well the model performs specifically on identifying fraudulent transactions.</a:t>
            </a:r>
            <a:endParaRPr lang="en-US" sz="1800" dirty="0">
              <a:effectLst/>
              <a:highlight>
                <a:srgbClr val="FFFFFF"/>
              </a:highlight>
              <a:latin typeface="Times New Roman" panose="02020603050405020304" pitchFamily="18" charset="0"/>
              <a:ea typeface="Times New Roman" panose="02020603050405020304" pitchFamily="18" charset="0"/>
            </a:endParaRPr>
          </a:p>
        </p:txBody>
      </p:sp>
      <p:pic>
        <p:nvPicPr>
          <p:cNvPr id="9" name="Audio 8">
            <a:hlinkClick r:id="" action="ppaction://media"/>
            <a:extLst>
              <a:ext uri="{FF2B5EF4-FFF2-40B4-BE49-F238E27FC236}">
                <a16:creationId xmlns:a16="http://schemas.microsoft.com/office/drawing/2014/main" id="{9B6A109A-D09A-807D-E317-1CC9C2954D8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68455962"/>
      </p:ext>
    </p:extLst>
  </p:cSld>
  <p:clrMapOvr>
    <a:masterClrMapping/>
  </p:clrMapOvr>
  <mc:AlternateContent xmlns:mc="http://schemas.openxmlformats.org/markup-compatibility/2006">
    <mc:Choice xmlns:p14="http://schemas.microsoft.com/office/powerpoint/2010/main" Requires="p14">
      <p:transition spd="slow" p14:dur="2000" advTm="69444"/>
    </mc:Choice>
    <mc:Fallback>
      <p:transition spd="slow" advTm="69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Ethical Considerations</a:t>
            </a:r>
          </a:p>
        </p:txBody>
      </p:sp>
      <p:sp>
        <p:nvSpPr>
          <p:cNvPr id="4" name="TextBox 3">
            <a:extLst>
              <a:ext uri="{FF2B5EF4-FFF2-40B4-BE49-F238E27FC236}">
                <a16:creationId xmlns:a16="http://schemas.microsoft.com/office/drawing/2014/main" id="{9A1080C9-928E-5E4B-9AA0-C043E8B2CB27}"/>
              </a:ext>
            </a:extLst>
          </p:cNvPr>
          <p:cNvSpPr txBox="1"/>
          <p:nvPr/>
        </p:nvSpPr>
        <p:spPr>
          <a:xfrm>
            <a:off x="880901" y="2021016"/>
            <a:ext cx="10425273" cy="3575851"/>
          </a:xfrm>
          <a:prstGeom prst="rect">
            <a:avLst/>
          </a:prstGeom>
          <a:noFill/>
        </p:spPr>
        <p:txBody>
          <a:bodyPr wrap="square">
            <a:spAutoFit/>
          </a:bodyPr>
          <a:lstStyle/>
          <a:p>
            <a:pPr marL="228600" marR="0" algn="just">
              <a:lnSpc>
                <a:spcPct val="115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Bias :</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Models can be programmed to favor certain groups of people over others. This can lead to unfair treatment and discrimination, kind of like a robot referee who always calls fouls against one team but not the other.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Privacy :</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It's important to make sure that this data is used in a way that respects our privacy and autonomy, so we don't feel like we're constantly being watched by a robot spy.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Responsibility :</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If an model makes a mistake or causes harm, who is to blame? Is it the developer who created the system, the company that deployed it, or the robot itself? It's like a game of hot potato, but with ethical and legal implications.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just">
              <a:lnSpc>
                <a:spcPct val="115000"/>
              </a:lnSpc>
              <a:spcBef>
                <a:spcPts val="0"/>
              </a:spcBef>
              <a:spcAft>
                <a:spcPts val="0"/>
              </a:spcAft>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Audio 12">
            <a:hlinkClick r:id="" action="ppaction://media"/>
            <a:extLst>
              <a:ext uri="{FF2B5EF4-FFF2-40B4-BE49-F238E27FC236}">
                <a16:creationId xmlns:a16="http://schemas.microsoft.com/office/drawing/2014/main" id="{0CEA375A-FD05-967D-27EE-A738F37B0F2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8272327"/>
      </p:ext>
    </p:extLst>
  </p:cSld>
  <p:clrMapOvr>
    <a:masterClrMapping/>
  </p:clrMapOvr>
  <mc:AlternateContent xmlns:mc="http://schemas.openxmlformats.org/markup-compatibility/2006">
    <mc:Choice xmlns:p14="http://schemas.microsoft.com/office/powerpoint/2010/main" Requires="p14">
      <p:transition spd="slow" p14:dur="2000" advTm="50480"/>
    </mc:Choice>
    <mc:Fallback>
      <p:transition spd="slow" advTm="50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References</a:t>
            </a:r>
          </a:p>
        </p:txBody>
      </p:sp>
      <p:sp>
        <p:nvSpPr>
          <p:cNvPr id="6" name="TextBox 5">
            <a:extLst>
              <a:ext uri="{FF2B5EF4-FFF2-40B4-BE49-F238E27FC236}">
                <a16:creationId xmlns:a16="http://schemas.microsoft.com/office/drawing/2014/main" id="{A3181A5E-9B10-EF47-DF73-600A03398E11}"/>
              </a:ext>
            </a:extLst>
          </p:cNvPr>
          <p:cNvSpPr txBox="1"/>
          <p:nvPr/>
        </p:nvSpPr>
        <p:spPr>
          <a:xfrm>
            <a:off x="1218034" y="1201894"/>
            <a:ext cx="9545216" cy="3029291"/>
          </a:xfrm>
          <a:prstGeom prst="rect">
            <a:avLst/>
          </a:prstGeom>
          <a:noFill/>
        </p:spPr>
        <p:txBody>
          <a:bodyPr wrap="square">
            <a:spAutoFit/>
          </a:bodyPr>
          <a:lstStyle/>
          <a:p>
            <a:pPr marL="342900" marR="0" indent="-342900">
              <a:lnSpc>
                <a:spcPct val="115000"/>
              </a:lnSpc>
              <a:spcBef>
                <a:spcPts val="0"/>
              </a:spcBef>
              <a:spcAft>
                <a:spcPts val="0"/>
              </a:spcAft>
              <a:buFont typeface="Arial" panose="020B0604020202020204" pitchFamily="34" charset="0"/>
              <a:buChar char="•"/>
            </a:pPr>
            <a:endParaRPr lang="en-US" sz="2400"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indent="-342900">
              <a:lnSpc>
                <a:spcPct val="115000"/>
              </a:lnSpc>
              <a:spcBef>
                <a:spcPts val="0"/>
              </a:spcBef>
              <a:spcAft>
                <a:spcPts val="0"/>
              </a:spcAft>
              <a:buFont typeface="Arial" panose="020B0604020202020204" pitchFamily="34" charset="0"/>
              <a:buChar char="•"/>
            </a:pPr>
            <a:r>
              <a:rPr lang="en-US" sz="2400"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https://www.kaggle.com/datasets/mlg-ulb/creditcardfraud</a:t>
            </a:r>
            <a:endParaRPr lang="en-US" sz="2400"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indent="-342900">
              <a:lnSpc>
                <a:spcPct val="115000"/>
              </a:lnSpc>
              <a:spcBef>
                <a:spcPts val="0"/>
              </a:spcBef>
              <a:spcAft>
                <a:spcPts val="0"/>
              </a:spcAft>
              <a:buFont typeface="Arial" panose="020B0604020202020204" pitchFamily="34" charset="0"/>
              <a:buChar char="•"/>
            </a:pPr>
            <a:r>
              <a:rPr lang="en-US" sz="2400"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https://www.chargebackgurus.com/blog/credit-card-fraud-detection</a:t>
            </a:r>
            <a:endParaRPr lang="en-US" sz="2400"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indent="-342900">
              <a:lnSpc>
                <a:spcPct val="115000"/>
              </a:lnSpc>
              <a:spcBef>
                <a:spcPts val="0"/>
              </a:spcBef>
              <a:spcAft>
                <a:spcPts val="0"/>
              </a:spcAft>
              <a:buFont typeface="Arial" panose="020B0604020202020204" pitchFamily="34" charset="0"/>
              <a:buChar char="•"/>
            </a:pPr>
            <a:r>
              <a:rPr lang="en-US" sz="2400"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https://www.cnbc.com/select/what-is-a-credit-card/</a:t>
            </a:r>
            <a:endParaRPr lang="en-US" sz="2400" dirty="0">
              <a:solidFill>
                <a:srgbClr val="0000FF"/>
              </a:solidFill>
              <a:latin typeface="Arial" panose="020B0604020202020204" pitchFamily="34" charset="0"/>
              <a:ea typeface="Times New Roman" panose="02020603050405020304" pitchFamily="18" charset="0"/>
              <a:cs typeface="Times New Roman" panose="02020603050405020304" pitchFamily="18" charset="0"/>
            </a:endParaRPr>
          </a:p>
          <a:p>
            <a:pPr marL="342900" marR="0" indent="-342900">
              <a:lnSpc>
                <a:spcPct val="115000"/>
              </a:lnSpc>
              <a:spcBef>
                <a:spcPts val="0"/>
              </a:spcBef>
              <a:spcAft>
                <a:spcPts val="0"/>
              </a:spcAft>
              <a:buFont typeface="Arial" panose="020B0604020202020204" pitchFamily="34" charset="0"/>
              <a:buChar char="•"/>
            </a:pPr>
            <a:r>
              <a:rPr lang="en-US" sz="2400"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https://www.fortunebusinessinsights.com/industry-reports/fraud-detection-and-prevention-market-100231</a:t>
            </a:r>
            <a:endParaRPr lang="en-US" sz="2400"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indent="-342900">
              <a:lnSpc>
                <a:spcPct val="115000"/>
              </a:lnSpc>
              <a:spcBef>
                <a:spcPts val="0"/>
              </a:spcBef>
              <a:spcAft>
                <a:spcPts val="0"/>
              </a:spcAft>
              <a:buFont typeface="Arial" panose="020B0604020202020204" pitchFamily="34" charset="0"/>
              <a:buChar char="•"/>
            </a:pPr>
            <a:endParaRPr lang="en-US" sz="2400"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4" name="Audio 13">
            <a:hlinkClick r:id="" action="ppaction://media"/>
            <a:extLst>
              <a:ext uri="{FF2B5EF4-FFF2-40B4-BE49-F238E27FC236}">
                <a16:creationId xmlns:a16="http://schemas.microsoft.com/office/drawing/2014/main" id="{106E2933-8DBB-73DE-7D88-83FB3E78BAA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6289068"/>
      </p:ext>
    </p:extLst>
  </p:cSld>
  <p:clrMapOvr>
    <a:masterClrMapping/>
  </p:clrMapOvr>
  <mc:AlternateContent xmlns:mc="http://schemas.openxmlformats.org/markup-compatibility/2006">
    <mc:Choice xmlns:p14="http://schemas.microsoft.com/office/powerpoint/2010/main" Requires="p14">
      <p:transition spd="slow" p14:dur="2000" advTm="3582"/>
    </mc:Choice>
    <mc:Fallback>
      <p:transition spd="slow" advTm="3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background with many squares&#10;&#10;Description automatically generated">
            <a:extLst>
              <a:ext uri="{FF2B5EF4-FFF2-40B4-BE49-F238E27FC236}">
                <a16:creationId xmlns:a16="http://schemas.microsoft.com/office/drawing/2014/main" id="{7FF152CF-9380-80AC-AC20-2614D2D2D0F2}"/>
              </a:ext>
            </a:extLst>
          </p:cNvPr>
          <p:cNvPicPr>
            <a:picLocks noChangeAspect="1"/>
          </p:cNvPicPr>
          <p:nvPr/>
        </p:nvPicPr>
        <p:blipFill rotWithShape="1">
          <a:blip r:embed="rId5">
            <a:grayscl/>
            <a:extLst>
              <a:ext uri="{BEBA8EAE-BF5A-486C-A8C5-ECC9F3942E4B}">
                <a14:imgProps xmlns:a14="http://schemas.microsoft.com/office/drawing/2010/main">
                  <a14:imgLayer r:embed="rId6">
                    <a14:imgEffect>
                      <a14:sharpenSoften amount="25000"/>
                    </a14:imgEffect>
                    <a14:imgEffect>
                      <a14:brightnessContrast bright="20000" contrast="20000"/>
                    </a14:imgEffect>
                  </a14:imgLayer>
                </a14:imgProps>
              </a:ext>
            </a:extLst>
          </a:blip>
          <a:srcRect t="9091" r="35364"/>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2C49C4F-8832-6E2E-366D-0BD404262E54}"/>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ko-KR" sz="4800" dirty="0">
                <a:latin typeface="+mj-lt"/>
                <a:ea typeface="+mj-ea"/>
                <a:cs typeface="+mj-cs"/>
              </a:rPr>
              <a:t>THANK YOU</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Audio 8">
            <a:hlinkClick r:id="" action="ppaction://media"/>
            <a:extLst>
              <a:ext uri="{FF2B5EF4-FFF2-40B4-BE49-F238E27FC236}">
                <a16:creationId xmlns:a16="http://schemas.microsoft.com/office/drawing/2014/main" id="{C49FC4CD-C71C-AFD3-CCEE-1541DBC1E0C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7116772"/>
      </p:ext>
    </p:extLst>
  </p:cSld>
  <p:clrMapOvr>
    <a:masterClrMapping/>
  </p:clrMapOvr>
  <mc:AlternateContent xmlns:mc="http://schemas.openxmlformats.org/markup-compatibility/2006">
    <mc:Choice xmlns:p14="http://schemas.microsoft.com/office/powerpoint/2010/main" Requires="p14">
      <p:transition spd="slow" p14:dur="2000" advTm="4119"/>
    </mc:Choice>
    <mc:Fallback>
      <p:transition spd="slow" advTm="4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1">
            <a:extLst>
              <a:ext uri="{FF2B5EF4-FFF2-40B4-BE49-F238E27FC236}">
                <a16:creationId xmlns:a16="http://schemas.microsoft.com/office/drawing/2014/main" id="{6A4B1A40-1062-40BF-93D1-E8B5C296B715}"/>
              </a:ext>
            </a:extLst>
          </p:cNvPr>
          <p:cNvSpPr/>
          <p:nvPr/>
        </p:nvSpPr>
        <p:spPr>
          <a:xfrm>
            <a:off x="0" y="0"/>
            <a:ext cx="6867525" cy="6858000"/>
          </a:xfrm>
          <a:prstGeom prst="homePlate">
            <a:avLst>
              <a:gd name="adj" fmla="val 29026"/>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0">
            <a:extLst>
              <a:ext uri="{FF2B5EF4-FFF2-40B4-BE49-F238E27FC236}">
                <a16:creationId xmlns:a16="http://schemas.microsoft.com/office/drawing/2014/main" id="{BF355CB6-AE4C-1A23-A398-5D3F9CA1E3F8}"/>
              </a:ext>
            </a:extLst>
          </p:cNvPr>
          <p:cNvSpPr txBox="1">
            <a:spLocks/>
          </p:cNvSpPr>
          <p:nvPr/>
        </p:nvSpPr>
        <p:spPr>
          <a:xfrm>
            <a:off x="2019300" y="973736"/>
            <a:ext cx="4914900" cy="2590303"/>
          </a:xfr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t>Agenda</a:t>
            </a:r>
          </a:p>
        </p:txBody>
      </p:sp>
      <p:sp>
        <p:nvSpPr>
          <p:cNvPr id="5" name="TextBox 4">
            <a:extLst>
              <a:ext uri="{FF2B5EF4-FFF2-40B4-BE49-F238E27FC236}">
                <a16:creationId xmlns:a16="http://schemas.microsoft.com/office/drawing/2014/main" id="{AB75CD1A-C1D9-D5E9-5648-F4768E606361}"/>
              </a:ext>
            </a:extLst>
          </p:cNvPr>
          <p:cNvSpPr txBox="1"/>
          <p:nvPr/>
        </p:nvSpPr>
        <p:spPr>
          <a:xfrm>
            <a:off x="2019300" y="1908742"/>
            <a:ext cx="6096000" cy="3785652"/>
          </a:xfrm>
          <a:prstGeom prst="rect">
            <a:avLst/>
          </a:prstGeom>
          <a:noFill/>
        </p:spPr>
        <p:txBody>
          <a:bodyPr wrap="square">
            <a:spAutoFit/>
          </a:bodyPr>
          <a:lstStyle/>
          <a:p>
            <a:pPr marL="285750" indent="-285750">
              <a:buFont typeface="Arial" panose="020B0604020202020204" pitchFamily="34" charset="0"/>
              <a:buChar char="•"/>
            </a:pPr>
            <a:r>
              <a:rPr lang="en" sz="2400" dirty="0"/>
              <a:t>Introduction</a:t>
            </a:r>
          </a:p>
          <a:p>
            <a:pPr marL="285750" indent="-285750">
              <a:buFont typeface="Arial" panose="020B0604020202020204" pitchFamily="34" charset="0"/>
              <a:buChar char="•"/>
            </a:pPr>
            <a:r>
              <a:rPr lang="en-US" sz="2400" dirty="0"/>
              <a:t>Dataset &amp; Source</a:t>
            </a:r>
          </a:p>
          <a:p>
            <a:pPr marL="285750" indent="-285750">
              <a:buFont typeface="Arial" panose="020B0604020202020204" pitchFamily="34" charset="0"/>
              <a:buChar char="•"/>
            </a:pPr>
            <a:r>
              <a:rPr lang="en-US" altLang="ko-KR" sz="2400" dirty="0"/>
              <a:t>Data Transformation</a:t>
            </a:r>
          </a:p>
          <a:p>
            <a:pPr marL="285750" indent="-285750">
              <a:buFont typeface="Arial" panose="020B0604020202020204" pitchFamily="34" charset="0"/>
              <a:buChar char="•"/>
            </a:pPr>
            <a:r>
              <a:rPr lang="en-US" sz="2400" dirty="0"/>
              <a:t>Exploratory Data Analysis</a:t>
            </a:r>
          </a:p>
          <a:p>
            <a:pPr marL="285750" indent="-285750">
              <a:buFont typeface="Arial" panose="020B0604020202020204" pitchFamily="34" charset="0"/>
              <a:buChar char="•"/>
            </a:pPr>
            <a:r>
              <a:rPr lang="en-US" sz="2400" dirty="0"/>
              <a:t>Risks / Contingencies</a:t>
            </a:r>
            <a:endParaRPr lang="en-US" altLang="ko-KR" sz="2400" dirty="0"/>
          </a:p>
          <a:p>
            <a:pPr marL="285750" indent="-285750">
              <a:buFont typeface="Arial" panose="020B0604020202020204" pitchFamily="34" charset="0"/>
              <a:buChar char="•"/>
            </a:pPr>
            <a:r>
              <a:rPr lang="en-US" sz="2400" dirty="0"/>
              <a:t>Models &amp; Metrics</a:t>
            </a:r>
          </a:p>
          <a:p>
            <a:pPr marL="285750" indent="-285750">
              <a:buFont typeface="Arial" panose="020B0604020202020204" pitchFamily="34" charset="0"/>
              <a:buChar char="•"/>
            </a:pPr>
            <a:r>
              <a:rPr lang="en-US" sz="2400" dirty="0"/>
              <a:t>Result Interpretation</a:t>
            </a:r>
          </a:p>
          <a:p>
            <a:pPr marL="285750" indent="-285750">
              <a:buFont typeface="Arial" panose="020B0604020202020204" pitchFamily="34" charset="0"/>
              <a:buChar char="•"/>
            </a:pPr>
            <a:r>
              <a:rPr lang="en-US" sz="2400" dirty="0"/>
              <a:t>Conclusion</a:t>
            </a:r>
          </a:p>
          <a:p>
            <a:pPr marL="285750" indent="-28575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Ethical Considerations</a:t>
            </a:r>
            <a:endParaRPr lang="en-US" sz="2400" dirty="0"/>
          </a:p>
          <a:p>
            <a:pPr marL="285750" indent="-285750">
              <a:buFont typeface="Arial" panose="020B0604020202020204" pitchFamily="34" charset="0"/>
              <a:buChar char="•"/>
            </a:pPr>
            <a:r>
              <a:rPr lang="en-US" sz="2400" dirty="0">
                <a:latin typeface="Helvetica Neue"/>
              </a:rPr>
              <a:t>References</a:t>
            </a:r>
            <a:endParaRPr lang="en-US" sz="2400" dirty="0"/>
          </a:p>
        </p:txBody>
      </p:sp>
      <p:pic>
        <p:nvPicPr>
          <p:cNvPr id="17" name="Audio 16">
            <a:hlinkClick r:id="" action="ppaction://media"/>
            <a:extLst>
              <a:ext uri="{FF2B5EF4-FFF2-40B4-BE49-F238E27FC236}">
                <a16:creationId xmlns:a16="http://schemas.microsoft.com/office/drawing/2014/main" id="{A0935D4E-6AD4-431A-E957-E3E20D8B711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2002411"/>
      </p:ext>
    </p:extLst>
  </p:cSld>
  <p:clrMapOvr>
    <a:masterClrMapping/>
  </p:clrMapOvr>
  <mc:AlternateContent xmlns:mc="http://schemas.openxmlformats.org/markup-compatibility/2006">
    <mc:Choice xmlns:p14="http://schemas.microsoft.com/office/powerpoint/2010/main" Requires="p14">
      <p:transition spd="slow" p14:dur="2000" advTm="3281"/>
    </mc:Choice>
    <mc:Fallback>
      <p:transition spd="slow" advTm="3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CC8381F-C711-7F4D-E8DD-29703F21CA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615" y="1884973"/>
            <a:ext cx="5494210" cy="3090493"/>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dirty="0">
                <a:solidFill>
                  <a:schemeClr val="tx1"/>
                </a:solidFill>
              </a:rPr>
              <a:t>Introduction</a:t>
            </a:r>
          </a:p>
        </p:txBody>
      </p:sp>
      <p:sp>
        <p:nvSpPr>
          <p:cNvPr id="4" name="TextBox 3">
            <a:extLst>
              <a:ext uri="{FF2B5EF4-FFF2-40B4-BE49-F238E27FC236}">
                <a16:creationId xmlns:a16="http://schemas.microsoft.com/office/drawing/2014/main" id="{9A1080C9-928E-5E4B-9AA0-C043E8B2CB27}"/>
              </a:ext>
            </a:extLst>
          </p:cNvPr>
          <p:cNvSpPr txBox="1"/>
          <p:nvPr/>
        </p:nvSpPr>
        <p:spPr>
          <a:xfrm>
            <a:off x="6110127" y="2221041"/>
            <a:ext cx="5657850" cy="2628284"/>
          </a:xfrm>
          <a:prstGeom prst="rect">
            <a:avLst/>
          </a:prstGeom>
          <a:noFill/>
        </p:spPr>
        <p:txBody>
          <a:bodyPr wrap="square">
            <a:spAutoFit/>
          </a:bodyPr>
          <a:lstStyle/>
          <a:p>
            <a:pPr marL="228600" marR="0" algn="just">
              <a:lnSpc>
                <a:spcPct val="115000"/>
              </a:lnSpc>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Credit Card Frauds are the cases of using someone else's credit cards for financial transactions without the information of the card owner. </a:t>
            </a:r>
          </a:p>
          <a:p>
            <a:pPr marL="228600" marR="0" algn="just">
              <a:lnSpc>
                <a:spcPct val="115000"/>
              </a:lnSpc>
              <a:spcBef>
                <a:spcPts val="0"/>
              </a:spcBef>
              <a:spcAft>
                <a:spcPts val="0"/>
              </a:spcAft>
            </a:pPr>
            <a:endParaRPr lang="en-US" sz="1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L="228600" marR="0" algn="just">
              <a:lnSpc>
                <a:spcPct val="115000"/>
              </a:lnSpc>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Global economy pays the price of more than $ 24 billion per year due to these frauds. It is important that credit card companies are able to recognize fraudulent credit card transactions so that customers are not charged for items that they did not purchase. </a:t>
            </a:r>
          </a:p>
          <a:p>
            <a:pPr marL="228600" marR="0" algn="just">
              <a:lnSpc>
                <a:spcPct val="115000"/>
              </a:lnSpc>
              <a:spcBef>
                <a:spcPts val="0"/>
              </a:spcBef>
              <a:spcAft>
                <a:spcPts val="0"/>
              </a:spcAft>
            </a:pPr>
            <a:endParaRPr lang="en-US" sz="1200"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228600" lvl="0" algn="just">
              <a:lnSpc>
                <a:spcPct val="115000"/>
              </a:lnSpc>
              <a:buSzPts val="1000"/>
              <a:tabLst>
                <a:tab pos="228600" algn="l"/>
              </a:tabLst>
            </a:pPr>
            <a:r>
              <a:rPr lang="en-US" sz="1200" b="1" dirty="0">
                <a:solidFill>
                  <a:srgbClr val="000000"/>
                </a:solidFill>
                <a:latin typeface="Arial" panose="020B0604020202020204" pitchFamily="34" charset="0"/>
                <a:cs typeface="Times New Roman" panose="02020603050405020304" pitchFamily="18" charset="0"/>
              </a:rPr>
              <a:t>Business Problem :</a:t>
            </a:r>
            <a:endParaRPr lang="en-US" sz="1200" dirty="0">
              <a:solidFill>
                <a:srgbClr val="000000"/>
              </a:solidFill>
              <a:latin typeface="Arial" panose="020B0604020202020204" pitchFamily="34" charset="0"/>
              <a:cs typeface="Times New Roman" panose="02020603050405020304" pitchFamily="18" charset="0"/>
            </a:endParaRPr>
          </a:p>
          <a:p>
            <a:pPr marL="228600" algn="just">
              <a:lnSpc>
                <a:spcPct val="115000"/>
              </a:lnSpc>
            </a:pPr>
            <a:r>
              <a:rPr lang="en-US" sz="1200" dirty="0">
                <a:solidFill>
                  <a:srgbClr val="000000"/>
                </a:solidFill>
                <a:latin typeface="Arial" panose="020B0604020202020204" pitchFamily="34" charset="0"/>
                <a:cs typeface="Times New Roman" panose="02020603050405020304" pitchFamily="18" charset="0"/>
              </a:rPr>
              <a:t>Develop a machine learning model to classify whether a credit card transaction is fraudulent or genuine and handle unbalanced dataset.</a:t>
            </a:r>
          </a:p>
          <a:p>
            <a:pPr marL="228600" marR="0" algn="just">
              <a:lnSpc>
                <a:spcPct val="115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Audio 24">
            <a:hlinkClick r:id="" action="ppaction://media"/>
            <a:extLst>
              <a:ext uri="{FF2B5EF4-FFF2-40B4-BE49-F238E27FC236}">
                <a16:creationId xmlns:a16="http://schemas.microsoft.com/office/drawing/2014/main" id="{AC7C9425-B9CF-FD40-8F6D-A54AFC9FA68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07174097"/>
      </p:ext>
    </p:extLst>
  </p:cSld>
  <p:clrMapOvr>
    <a:masterClrMapping/>
  </p:clrMapOvr>
  <mc:AlternateContent xmlns:mc="http://schemas.openxmlformats.org/markup-compatibility/2006">
    <mc:Choice xmlns:p14="http://schemas.microsoft.com/office/powerpoint/2010/main" Requires="p14">
      <p:transition spd="slow" p14:dur="2000" advTm="70422"/>
    </mc:Choice>
    <mc:Fallback>
      <p:transition spd="slow" advTm="70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Dataset &amp; Source</a:t>
            </a:r>
          </a:p>
        </p:txBody>
      </p:sp>
      <p:sp>
        <p:nvSpPr>
          <p:cNvPr id="4" name="TextBox 3">
            <a:extLst>
              <a:ext uri="{FF2B5EF4-FFF2-40B4-BE49-F238E27FC236}">
                <a16:creationId xmlns:a16="http://schemas.microsoft.com/office/drawing/2014/main" id="{9A1080C9-928E-5E4B-9AA0-C043E8B2CB27}"/>
              </a:ext>
            </a:extLst>
          </p:cNvPr>
          <p:cNvSpPr txBox="1"/>
          <p:nvPr/>
        </p:nvSpPr>
        <p:spPr>
          <a:xfrm>
            <a:off x="880901" y="2021016"/>
            <a:ext cx="9863299" cy="3353097"/>
          </a:xfrm>
          <a:prstGeom prst="rect">
            <a:avLst/>
          </a:prstGeom>
          <a:noFill/>
        </p:spPr>
        <p:txBody>
          <a:bodyPr wrap="square">
            <a:spAutoFit/>
          </a:bodyPr>
          <a:lstStyle/>
          <a:p>
            <a:pPr marL="228600">
              <a:lnSpc>
                <a:spcPct val="115000"/>
              </a:lnSpc>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dataset contains transactions made by credit cards in September 2013 by European cardholders.</a:t>
            </a:r>
            <a:br>
              <a:rPr lang="en-US" sz="1200" dirty="0">
                <a:effectLst/>
                <a:latin typeface="Arial" panose="020B0604020202020204" pitchFamily="34" charset="0"/>
                <a:ea typeface="Times New Roman" panose="02020603050405020304" pitchFamily="18" charset="0"/>
                <a:cs typeface="Times New Roman" panose="02020603050405020304" pitchFamily="18" charset="0"/>
              </a:rPr>
            </a:b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creditcard.csv</a:t>
            </a:r>
            <a:r>
              <a:rPr lang="en-US" sz="1200" dirty="0">
                <a:effectLst/>
                <a:latin typeface="Arial" panose="020B0604020202020204" pitchFamily="34" charset="0"/>
                <a:ea typeface="Times New Roman" panose="02020603050405020304" pitchFamily="18" charset="0"/>
                <a:cs typeface="Times New Roman" panose="02020603050405020304" pitchFamily="18" charset="0"/>
              </a:rPr>
              <a:t> - This dataset presents transactions that occurred in two days, where we have 492 frauds out of 284,807 transactions. The dataset is highly unbalanced, the positive class (frauds) account for 0.172% of all transactions. </a:t>
            </a:r>
            <a:r>
              <a:rPr lang="en-US" sz="1200" dirty="0">
                <a:effectLst/>
                <a:latin typeface="Arial" panose="020B0604020202020204" pitchFamily="34" charset="0"/>
                <a:ea typeface="Times New Roman" panose="02020603050405020304" pitchFamily="18" charset="0"/>
              </a:rPr>
              <a:t>It contains only numerical input variables which are the result of a PCA transformation. </a:t>
            </a:r>
          </a:p>
          <a:p>
            <a:pPr marL="228600" marR="0">
              <a:spcBef>
                <a:spcPts val="0"/>
              </a:spcBef>
              <a:spcAft>
                <a:spcPts val="900"/>
              </a:spcAft>
            </a:pPr>
            <a:endParaRPr lang="en-US" sz="1200" b="1" dirty="0">
              <a:effectLst/>
              <a:latin typeface="Arial" panose="020B0604020202020204" pitchFamily="34" charset="0"/>
              <a:ea typeface="Times New Roman" panose="02020603050405020304" pitchFamily="18" charset="0"/>
              <a:cs typeface="Times New Roman" panose="02020603050405020304" pitchFamily="18" charset="0"/>
            </a:endParaRPr>
          </a:p>
          <a:p>
            <a:pPr marL="228600" marR="0">
              <a:lnSpc>
                <a:spcPct val="115000"/>
              </a:lnSpc>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Dataset Attributes</a:t>
            </a:r>
            <a:r>
              <a:rPr lang="en-US" sz="1200" b="1" dirty="0">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indent="-285750">
              <a:lnSpc>
                <a:spcPct val="115000"/>
              </a:lnSpc>
              <a:spcBef>
                <a:spcPts val="0"/>
              </a:spcBef>
              <a:spcAft>
                <a:spcPts val="0"/>
              </a:spcAft>
              <a:buFont typeface="Arial" panose="020B0604020202020204" pitchFamily="34" charset="0"/>
              <a:buChar cha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V1 - V28 : Numerical features that are a result of PCA transformation.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indent="-285750">
              <a:lnSpc>
                <a:spcPct val="115000"/>
              </a:lnSpc>
              <a:spcBef>
                <a:spcPts val="0"/>
              </a:spcBef>
              <a:spcAft>
                <a:spcPts val="0"/>
              </a:spcAft>
              <a:buFont typeface="Arial" panose="020B0604020202020204" pitchFamily="34" charset="0"/>
              <a:buChar cha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Time : Seconds elapsed between each transaction and the 1st transaction.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indent="-285750">
              <a:lnSpc>
                <a:spcPct val="115000"/>
              </a:lnSpc>
              <a:spcBef>
                <a:spcPts val="0"/>
              </a:spcBef>
              <a:spcAft>
                <a:spcPts val="0"/>
              </a:spcAft>
              <a:buFont typeface="Arial" panose="020B0604020202020204" pitchFamily="34" charset="0"/>
              <a:buChar cha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Amount : Transaction amount.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indent="-285750">
              <a:lnSpc>
                <a:spcPct val="115000"/>
              </a:lnSpc>
              <a:spcBef>
                <a:spcPts val="0"/>
              </a:spcBef>
              <a:spcAft>
                <a:spcPts val="0"/>
              </a:spcAft>
              <a:buFont typeface="Arial" panose="020B0604020202020204" pitchFamily="34" charset="0"/>
              <a:buChar char="•"/>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Class : Fraud or otherwise (1 or 0)</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15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Dataset </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u="sng" dirty="0">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https://www.kaggle.com/datasets/mlg-ulb/creditcardfraud/data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15000"/>
              </a:lnSpc>
              <a:buFont typeface="Arial" panose="020B060402020202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Audio 18">
            <a:hlinkClick r:id="" action="ppaction://media"/>
            <a:extLst>
              <a:ext uri="{FF2B5EF4-FFF2-40B4-BE49-F238E27FC236}">
                <a16:creationId xmlns:a16="http://schemas.microsoft.com/office/drawing/2014/main" id="{89239548-DEC1-35A3-721E-A8F077514F7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5228714"/>
      </p:ext>
    </p:extLst>
  </p:cSld>
  <p:clrMapOvr>
    <a:masterClrMapping/>
  </p:clrMapOvr>
  <mc:AlternateContent xmlns:mc="http://schemas.openxmlformats.org/markup-compatibility/2006">
    <mc:Choice xmlns:p14="http://schemas.microsoft.com/office/powerpoint/2010/main" Requires="p14">
      <p:transition spd="slow" p14:dur="2000" advTm="49569"/>
    </mc:Choice>
    <mc:Fallback>
      <p:transition spd="slow" advTm="49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583421B4-5B20-8A7D-CA7F-F16A7A3CE34D}"/>
              </a:ext>
            </a:extLst>
          </p:cNvPr>
          <p:cNvPicPr>
            <a:picLocks noChangeAspect="1"/>
          </p:cNvPicPr>
          <p:nvPr/>
        </p:nvPicPr>
        <p:blipFill rotWithShape="1">
          <a:blip r:embed="rId4"/>
          <a:srcRect l="8790" r="13174" b="7510"/>
          <a:stretch/>
        </p:blipFill>
        <p:spPr>
          <a:xfrm>
            <a:off x="20" y="10"/>
            <a:ext cx="8668492" cy="6857990"/>
          </a:xfrm>
          <a:prstGeom prst="rect">
            <a:avLst/>
          </a:prstGeom>
        </p:spPr>
      </p:pic>
      <p:sp>
        <p:nvSpPr>
          <p:cNvPr id="12" name="Rectangle 11">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848600" y="1122363"/>
            <a:ext cx="4023360" cy="3204134"/>
          </a:xfrm>
        </p:spPr>
        <p:txBody>
          <a:bodyPr vert="horz" lIns="91440" tIns="45720" rIns="91440" bIns="45720" rtlCol="0" anchor="b">
            <a:normAutofit/>
          </a:bodyPr>
          <a:lstStyle/>
          <a:p>
            <a:pPr algn="l"/>
            <a:r>
              <a:rPr lang="en-US" dirty="0">
                <a:solidFill>
                  <a:schemeClr val="tx1"/>
                </a:solidFill>
              </a:rPr>
              <a:t>Exploratory Data Analysis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Audio 10">
            <a:hlinkClick r:id="" action="ppaction://media"/>
            <a:extLst>
              <a:ext uri="{FF2B5EF4-FFF2-40B4-BE49-F238E27FC236}">
                <a16:creationId xmlns:a16="http://schemas.microsoft.com/office/drawing/2014/main" id="{C078FFB3-9EC9-454F-8C6B-724D02CABA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77599253"/>
      </p:ext>
    </p:extLst>
  </p:cSld>
  <p:clrMapOvr>
    <a:masterClrMapping/>
  </p:clrMapOvr>
  <mc:AlternateContent xmlns:mc="http://schemas.openxmlformats.org/markup-compatibility/2006">
    <mc:Choice xmlns:p14="http://schemas.microsoft.com/office/powerpoint/2010/main" Requires="p14">
      <p:transition spd="slow" p14:dur="2000" advTm="3493"/>
    </mc:Choice>
    <mc:Fallback>
      <p:transition spd="slow" advTm="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Data Transformation</a:t>
            </a:r>
          </a:p>
        </p:txBody>
      </p:sp>
      <p:sp>
        <p:nvSpPr>
          <p:cNvPr id="4" name="TextBox 3">
            <a:extLst>
              <a:ext uri="{FF2B5EF4-FFF2-40B4-BE49-F238E27FC236}">
                <a16:creationId xmlns:a16="http://schemas.microsoft.com/office/drawing/2014/main" id="{9A1080C9-928E-5E4B-9AA0-C043E8B2CB27}"/>
              </a:ext>
            </a:extLst>
          </p:cNvPr>
          <p:cNvSpPr txBox="1"/>
          <p:nvPr/>
        </p:nvSpPr>
        <p:spPr>
          <a:xfrm>
            <a:off x="715801" y="1386016"/>
            <a:ext cx="10425273" cy="4981107"/>
          </a:xfrm>
          <a:prstGeom prst="rect">
            <a:avLst/>
          </a:prstGeom>
          <a:noFill/>
        </p:spPr>
        <p:txBody>
          <a:bodyPr wrap="square">
            <a:spAutoFit/>
          </a:bodyPr>
          <a:lstStyle/>
          <a:p>
            <a:pPr marL="514350" marR="0" indent="-285750" algn="just">
              <a:lnSpc>
                <a:spcPct val="115000"/>
              </a:lnSpc>
              <a:spcBef>
                <a:spcPts val="0"/>
              </a:spcBef>
              <a:spcAft>
                <a:spcPts val="0"/>
              </a:spcAft>
              <a:buFont typeface="Arial" panose="020B0604020202020204" pitchFamily="34" charset="0"/>
              <a:buChar char="•"/>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Removed 1081 duplicates from the dataset.</a:t>
            </a:r>
          </a:p>
          <a:p>
            <a:pPr marL="514350" marR="0" indent="-285750" algn="just">
              <a:lnSpc>
                <a:spcPct val="115000"/>
              </a:lnSpc>
              <a:spcBef>
                <a:spcPts val="0"/>
              </a:spcBef>
              <a:spcAft>
                <a:spcPts val="0"/>
              </a:spcAft>
              <a:buFont typeface="Arial" panose="020B0604020202020204" pitchFamily="34" charset="0"/>
              <a:buChar char="•"/>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Has no missing values and no Categorical value.</a:t>
            </a:r>
            <a:r>
              <a:rPr lang="en-US" sz="1800" dirty="0">
                <a:solidFill>
                  <a:srgbClr val="000000"/>
                </a:solidFill>
                <a:effectLst/>
                <a:highlight>
                  <a:srgbClr val="F8F8F8"/>
                </a:highlight>
                <a:latin typeface="Calibri" panose="020F0502020204030204" pitchFamily="34" charset="0"/>
                <a:ea typeface="Calibri" panose="020F0502020204030204" pitchFamily="34" charset="0"/>
                <a:cs typeface="Times New Roman" panose="02020603050405020304" pitchFamily="18" charset="0"/>
              </a:rPr>
              <a:t> </a:t>
            </a:r>
          </a:p>
          <a:p>
            <a:pPr marL="514350" marR="0" indent="-285750" algn="just">
              <a:lnSpc>
                <a:spcPct val="115000"/>
              </a:lnSpc>
              <a:spcBef>
                <a:spcPts val="0"/>
              </a:spcBef>
              <a:spcAft>
                <a:spcPts val="0"/>
              </a:spcAft>
              <a:buFont typeface="Arial" panose="020B0604020202020204" pitchFamily="34" charset="0"/>
              <a:buChar char="•"/>
            </a:pPr>
            <a:r>
              <a:rPr lang="en-US" sz="1800" dirty="0">
                <a:solidFill>
                  <a:srgbClr val="000000"/>
                </a:solidFill>
                <a:effectLst/>
                <a:highlight>
                  <a:srgbClr val="F8F8F8"/>
                </a:highlight>
                <a:latin typeface="Arial" panose="020B0604020202020204" pitchFamily="34" charset="0"/>
                <a:ea typeface="Times New Roman" panose="02020603050405020304" pitchFamily="18" charset="0"/>
                <a:cs typeface="Times New Roman" panose="02020603050405020304" pitchFamily="18" charset="0"/>
              </a:rPr>
              <a:t>Data types are all float values excluding the target (integer).</a:t>
            </a:r>
          </a:p>
          <a:p>
            <a:pPr marL="514350" marR="0" indent="-285750" algn="just">
              <a:lnSpc>
                <a:spcPct val="115000"/>
              </a:lnSpc>
              <a:spcBef>
                <a:spcPts val="0"/>
              </a:spcBef>
              <a:spcAft>
                <a:spcPts val="0"/>
              </a:spcAft>
              <a:buFont typeface="Arial" panose="020B0604020202020204" pitchFamily="34" charset="0"/>
              <a:buChar char="•"/>
            </a:pPr>
            <a:r>
              <a:rPr lang="en-US" sz="1800" dirty="0">
                <a:solidFill>
                  <a:srgbClr val="000000"/>
                </a:solidFill>
                <a:effectLst/>
                <a:highlight>
                  <a:srgbClr val="F8F8F8"/>
                </a:highlight>
                <a:latin typeface="Arial" panose="020B0604020202020204" pitchFamily="34" charset="0"/>
                <a:ea typeface="Calibri" panose="020F0502020204030204" pitchFamily="34" charset="0"/>
                <a:cs typeface="Times New Roman" panose="02020603050405020304" pitchFamily="18" charset="0"/>
              </a:rPr>
              <a:t>There are too many features in the dataset and it is difficult to understand anything. Hence, we will plot the correlation map only with the target variable.</a:t>
            </a:r>
          </a:p>
          <a:p>
            <a:pPr marL="514350" marR="0" indent="-285750" algn="just">
              <a:lnSpc>
                <a:spcPct val="115000"/>
              </a:lnSpc>
              <a:spcBef>
                <a:spcPts val="0"/>
              </a:spcBef>
              <a:spcAft>
                <a:spcPts val="0"/>
              </a:spcAft>
              <a:buFont typeface="Arial" panose="020B0604020202020204" pitchFamily="34" charset="0"/>
              <a:buChar char="•"/>
            </a:pPr>
            <a:r>
              <a:rPr lang="en-US" sz="1800" b="1" dirty="0">
                <a:solidFill>
                  <a:srgbClr val="000000"/>
                </a:solidFill>
                <a:effectLst/>
                <a:highlight>
                  <a:srgbClr val="FFFFFF"/>
                </a:highlight>
                <a:latin typeface="Arial" panose="020B0604020202020204" pitchFamily="34" charset="0"/>
                <a:ea typeface="Times New Roman" panose="02020603050405020304" pitchFamily="18" charset="0"/>
              </a:rPr>
              <a:t>Feature reduction</a:t>
            </a:r>
            <a:r>
              <a:rPr lang="en-US" sz="1800" dirty="0">
                <a:solidFill>
                  <a:srgbClr val="000000"/>
                </a:solidFill>
                <a:effectLst/>
                <a:highlight>
                  <a:srgbClr val="FFFFFF"/>
                </a:highlight>
                <a:latin typeface="Arial" panose="020B0604020202020204" pitchFamily="34" charset="0"/>
                <a:ea typeface="Times New Roman" panose="02020603050405020304" pitchFamily="18" charset="0"/>
              </a:rPr>
              <a:t> has been performed in two ways: </a:t>
            </a:r>
            <a:endParaRPr lang="en-US" sz="1800" dirty="0">
              <a:effectLst/>
              <a:highlight>
                <a:srgbClr val="FFFFFF"/>
              </a:highlight>
              <a:latin typeface="Times New Roman" panose="02020603050405020304" pitchFamily="18" charset="0"/>
              <a:ea typeface="Times New Roman" panose="02020603050405020304" pitchFamily="18" charset="0"/>
            </a:endParaRPr>
          </a:p>
          <a:p>
            <a:pPr marL="800100" lvl="1" indent="-342900">
              <a:spcBef>
                <a:spcPts val="1200"/>
              </a:spcBef>
              <a:buFont typeface="Symbol" panose="05050102010706020507" pitchFamily="18" charset="2"/>
              <a:buChar char=""/>
            </a:pPr>
            <a:r>
              <a:rPr lang="en-US" b="1" dirty="0">
                <a:solidFill>
                  <a:srgbClr val="000000"/>
                </a:solidFill>
                <a:effectLst/>
                <a:highlight>
                  <a:srgbClr val="FFFFFF"/>
                </a:highlight>
                <a:latin typeface="Arial" panose="020B0604020202020204" pitchFamily="34" charset="0"/>
                <a:ea typeface="Times New Roman" panose="02020603050405020304" pitchFamily="18" charset="0"/>
              </a:rPr>
              <a:t>Based on Correlation Plot :  ( 10 columns considered )</a:t>
            </a:r>
            <a:endParaRPr lang="en-US" dirty="0">
              <a:effectLst/>
              <a:highlight>
                <a:srgbClr val="FFFFFF"/>
              </a:highlight>
              <a:latin typeface="Times New Roman" panose="02020603050405020304" pitchFamily="18" charset="0"/>
              <a:ea typeface="Times New Roman" panose="02020603050405020304" pitchFamily="18" charset="0"/>
            </a:endParaRPr>
          </a:p>
          <a:p>
            <a:pPr marL="914400" lvl="1"/>
            <a:r>
              <a:rPr lang="en-US" dirty="0">
                <a:solidFill>
                  <a:srgbClr val="000000"/>
                </a:solidFill>
                <a:effectLst/>
                <a:highlight>
                  <a:srgbClr val="FFFFFF"/>
                </a:highlight>
                <a:latin typeface="Arial" panose="020B0604020202020204" pitchFamily="34" charset="0"/>
                <a:ea typeface="Times New Roman" panose="02020603050405020304" pitchFamily="18" charset="0"/>
              </a:rPr>
              <a:t>For feature selection, we will exclude the features having correlation values between [-0.1,0.1]. </a:t>
            </a:r>
            <a:endParaRPr lang="en-US" dirty="0">
              <a:effectLst/>
              <a:highlight>
                <a:srgbClr val="FFFFFF"/>
              </a:highlight>
              <a:latin typeface="Times New Roman" panose="02020603050405020304" pitchFamily="18" charset="0"/>
              <a:ea typeface="Times New Roman" panose="02020603050405020304" pitchFamily="18" charset="0"/>
            </a:endParaRPr>
          </a:p>
          <a:p>
            <a:pPr marL="914400" lvl="1"/>
            <a:r>
              <a:rPr lang="en-US" dirty="0">
                <a:solidFill>
                  <a:srgbClr val="000000"/>
                </a:solidFill>
                <a:effectLst/>
                <a:highlight>
                  <a:srgbClr val="FFFFFF"/>
                </a:highlight>
                <a:latin typeface="Arial" panose="020B0604020202020204" pitchFamily="34" charset="0"/>
                <a:ea typeface="Times New Roman" panose="02020603050405020304" pitchFamily="18" charset="0"/>
              </a:rPr>
              <a:t>V4, V11 are positively correlated and V7, V3, V16, V10, V12, V14, V17 are negatively correlated with the Class feature.</a:t>
            </a:r>
            <a:endParaRPr lang="en-US" dirty="0">
              <a:effectLst/>
              <a:highlight>
                <a:srgbClr val="FFFFFF"/>
              </a:highlight>
              <a:latin typeface="Times New Roman" panose="02020603050405020304" pitchFamily="18" charset="0"/>
              <a:ea typeface="Times New Roman" panose="02020603050405020304" pitchFamily="18" charset="0"/>
            </a:endParaRPr>
          </a:p>
          <a:p>
            <a:pPr marL="800100" lvl="1" indent="-342900">
              <a:spcBef>
                <a:spcPts val="1200"/>
              </a:spcBef>
              <a:buFont typeface="Symbol" panose="05050102010706020507" pitchFamily="18" charset="2"/>
              <a:buChar char=""/>
            </a:pPr>
            <a:r>
              <a:rPr lang="en-US" b="1" dirty="0">
                <a:solidFill>
                  <a:srgbClr val="000000"/>
                </a:solidFill>
                <a:effectLst/>
                <a:highlight>
                  <a:srgbClr val="FFFFFF"/>
                </a:highlight>
                <a:latin typeface="Arial" panose="020B0604020202020204" pitchFamily="34" charset="0"/>
                <a:ea typeface="Times New Roman" panose="02020603050405020304" pitchFamily="18" charset="0"/>
              </a:rPr>
              <a:t>Based on </a:t>
            </a:r>
            <a:r>
              <a:rPr lang="en-US" sz="18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ANOVA Score </a:t>
            </a:r>
            <a:r>
              <a:rPr lang="en-US" b="1" dirty="0">
                <a:solidFill>
                  <a:srgbClr val="000000"/>
                </a:solidFill>
                <a:effectLst/>
                <a:highlight>
                  <a:srgbClr val="FFFFFF"/>
                </a:highlight>
                <a:latin typeface="Arial" panose="020B0604020202020204" pitchFamily="34" charset="0"/>
                <a:ea typeface="Times New Roman" panose="02020603050405020304" pitchFamily="18" charset="0"/>
              </a:rPr>
              <a:t> :  ( 21 columns considered )</a:t>
            </a:r>
            <a:endParaRPr lang="en-US" dirty="0">
              <a:effectLst/>
              <a:highlight>
                <a:srgbClr val="FFFFFF"/>
              </a:highlight>
              <a:latin typeface="Times New Roman" panose="02020603050405020304" pitchFamily="18" charset="0"/>
              <a:ea typeface="Times New Roman" panose="02020603050405020304" pitchFamily="18" charset="0"/>
            </a:endParaRPr>
          </a:p>
          <a:p>
            <a:pPr marL="914400" lvl="1">
              <a:spcBef>
                <a:spcPts val="1200"/>
              </a:spcBef>
            </a:pPr>
            <a:r>
              <a:rPr lang="en-US" dirty="0">
                <a:solidFill>
                  <a:srgbClr val="000000"/>
                </a:solidFill>
                <a:effectLst/>
                <a:highlight>
                  <a:srgbClr val="FFFFFF"/>
                </a:highlight>
                <a:latin typeface="Arial" panose="020B0604020202020204" pitchFamily="34" charset="0"/>
                <a:ea typeface="Times New Roman" panose="02020603050405020304" pitchFamily="18" charset="0"/>
              </a:rPr>
              <a:t>Higher the value of the ANOVA score, higher the importance of that feature with the target variable. And have rejected features with values less than 50.</a:t>
            </a:r>
            <a:endParaRPr lang="en-US" dirty="0">
              <a:effectLst/>
              <a:highlight>
                <a:srgbClr val="FFFFFF"/>
              </a:highlight>
              <a:latin typeface="Times New Roman" panose="02020603050405020304" pitchFamily="18" charset="0"/>
              <a:ea typeface="Times New Roman" panose="02020603050405020304" pitchFamily="18" charset="0"/>
            </a:endParaRPr>
          </a:p>
          <a:p>
            <a:pPr marL="514350" marR="0" indent="-285750" algn="just">
              <a:lnSpc>
                <a:spcPct val="115000"/>
              </a:lnSpc>
              <a:spcBef>
                <a:spcPts val="0"/>
              </a:spcBef>
              <a:spcAft>
                <a:spcPts val="0"/>
              </a:spcAft>
              <a:buFont typeface="Arial" panose="020B0604020202020204" pitchFamily="34" charset="0"/>
              <a:buChar char="•"/>
            </a:pPr>
            <a:endParaRPr lang="en-US" sz="1800" dirty="0">
              <a:effectLst/>
              <a:highlight>
                <a:srgbClr val="F8F8F8"/>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21" name="Audio 20">
            <a:hlinkClick r:id="" action="ppaction://media"/>
            <a:extLst>
              <a:ext uri="{FF2B5EF4-FFF2-40B4-BE49-F238E27FC236}">
                <a16:creationId xmlns:a16="http://schemas.microsoft.com/office/drawing/2014/main" id="{6A0EC65F-36B1-2D96-28B5-B9F10D97EA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1193123"/>
      </p:ext>
    </p:extLst>
  </p:cSld>
  <p:clrMapOvr>
    <a:masterClrMapping/>
  </p:clrMapOvr>
  <mc:AlternateContent xmlns:mc="http://schemas.openxmlformats.org/markup-compatibility/2006">
    <mc:Choice xmlns:p14="http://schemas.microsoft.com/office/powerpoint/2010/main" Requires="p14">
      <p:transition spd="slow" p14:dur="2000" advTm="68045"/>
    </mc:Choice>
    <mc:Fallback>
      <p:transition spd="slow" advTm="68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Data Visualizations</a:t>
            </a:r>
          </a:p>
        </p:txBody>
      </p:sp>
      <p:pic>
        <p:nvPicPr>
          <p:cNvPr id="16386" name="Picture 2">
            <a:extLst>
              <a:ext uri="{FF2B5EF4-FFF2-40B4-BE49-F238E27FC236}">
                <a16:creationId xmlns:a16="http://schemas.microsoft.com/office/drawing/2014/main" id="{0FD3227C-DC16-BBE3-E075-72EE87EBC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8725" y="1470025"/>
            <a:ext cx="6610350" cy="4476750"/>
          </a:xfrm>
          <a:prstGeom prst="rect">
            <a:avLst/>
          </a:prstGeom>
          <a:noFill/>
          <a:extLst>
            <a:ext uri="{909E8E84-426E-40DD-AFC4-6F175D3DCCD1}">
              <a14:hiddenFill xmlns:a14="http://schemas.microsoft.com/office/drawing/2010/main">
                <a:solidFill>
                  <a:srgbClr val="FFFFFF"/>
                </a:solidFill>
              </a14:hiddenFill>
            </a:ext>
          </a:extLst>
        </p:spPr>
      </p:pic>
      <p:pic>
        <p:nvPicPr>
          <p:cNvPr id="26" name="Audio 25">
            <a:hlinkClick r:id="" action="ppaction://media"/>
            <a:extLst>
              <a:ext uri="{FF2B5EF4-FFF2-40B4-BE49-F238E27FC236}">
                <a16:creationId xmlns:a16="http://schemas.microsoft.com/office/drawing/2014/main" id="{39B2DFDE-97BF-4C41-1FD7-CDF9971F29F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3765496"/>
      </p:ext>
    </p:extLst>
  </p:cSld>
  <p:clrMapOvr>
    <a:masterClrMapping/>
  </p:clrMapOvr>
  <mc:AlternateContent xmlns:mc="http://schemas.openxmlformats.org/markup-compatibility/2006">
    <mc:Choice xmlns:p14="http://schemas.microsoft.com/office/powerpoint/2010/main" Requires="p14">
      <p:transition spd="slow" p14:dur="2000" advTm="19254"/>
    </mc:Choice>
    <mc:Fallback>
      <p:transition spd="slow" advTm="19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Data Visualizations</a:t>
            </a:r>
          </a:p>
        </p:txBody>
      </p:sp>
      <p:pic>
        <p:nvPicPr>
          <p:cNvPr id="9218" name="Picture 2">
            <a:extLst>
              <a:ext uri="{FF2B5EF4-FFF2-40B4-BE49-F238E27FC236}">
                <a16:creationId xmlns:a16="http://schemas.microsoft.com/office/drawing/2014/main" id="{9BD5B00F-CC1C-93F1-E02F-4B1CCADE8C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1388" y="1328738"/>
            <a:ext cx="522922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18" name="Audio 17">
            <a:hlinkClick r:id="" action="ppaction://media"/>
            <a:extLst>
              <a:ext uri="{FF2B5EF4-FFF2-40B4-BE49-F238E27FC236}">
                <a16:creationId xmlns:a16="http://schemas.microsoft.com/office/drawing/2014/main" id="{B8750E68-9740-19BB-8A8C-56EFD9F00C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30936625"/>
      </p:ext>
    </p:extLst>
  </p:cSld>
  <p:clrMapOvr>
    <a:masterClrMapping/>
  </p:clrMapOvr>
  <mc:AlternateContent xmlns:mc="http://schemas.openxmlformats.org/markup-compatibility/2006">
    <mc:Choice xmlns:p14="http://schemas.microsoft.com/office/powerpoint/2010/main" Requires="p14">
      <p:transition spd="slow" p14:dur="2000" advTm="9530"/>
    </mc:Choice>
    <mc:Fallback>
      <p:transition spd="slow" advTm="9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gradFill>
            <a:gsLst>
              <a:gs pos="3000">
                <a:schemeClr val="bg1">
                  <a:lumMod val="65000"/>
                </a:schemeClr>
              </a:gs>
              <a:gs pos="100000">
                <a:schemeClr val="bg1">
                  <a:lumMod val="65000"/>
                </a:schemeClr>
              </a:gs>
              <a:gs pos="53000">
                <a:schemeClr val="bg1">
                  <a:lumMod val="75000"/>
                </a:schemeClr>
              </a:gs>
              <a:gs pos="76000">
                <a:schemeClr val="bg1">
                  <a:lumMod val="95000"/>
                </a:schemeClr>
              </a:gs>
            </a:gsLst>
            <a:lin ang="2700000" scaled="1"/>
          </a:gradFill>
          <a:effectLst>
            <a:softEdge rad="31750"/>
          </a:effectLst>
        </p:spPr>
        <p:txBody>
          <a:bodyPr/>
          <a:lstStyle/>
          <a:p>
            <a:r>
              <a:rPr lang="en-US" sz="5400" dirty="0">
                <a:solidFill>
                  <a:schemeClr val="tx1"/>
                </a:solidFill>
              </a:rPr>
              <a:t>Data Visualizations</a:t>
            </a:r>
          </a:p>
        </p:txBody>
      </p:sp>
      <p:pic>
        <p:nvPicPr>
          <p:cNvPr id="8196" name="Picture 4" descr="A screenshot of a graph&#10;&#10;Description automatically generated">
            <a:extLst>
              <a:ext uri="{FF2B5EF4-FFF2-40B4-BE49-F238E27FC236}">
                <a16:creationId xmlns:a16="http://schemas.microsoft.com/office/drawing/2014/main" id="{22AAC842-E4AB-7EE0-6713-BD9D8DC0B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912" y="1209675"/>
            <a:ext cx="2105025" cy="41148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A yellow rectangular boxes with numbers&#10;&#10;Description automatically generated">
            <a:extLst>
              <a:ext uri="{FF2B5EF4-FFF2-40B4-BE49-F238E27FC236}">
                <a16:creationId xmlns:a16="http://schemas.microsoft.com/office/drawing/2014/main" id="{791838E4-0B4D-59CF-C04D-CDBB61C7D9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1700" y="1228725"/>
            <a:ext cx="2114550" cy="40957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67F4D737-86B1-3C07-4F0E-B4A57DA9B1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1624" y="5473569"/>
            <a:ext cx="448351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 descr="A black text on a white background&#10;&#10;Description automatically generated">
            <a:extLst>
              <a:ext uri="{FF2B5EF4-FFF2-40B4-BE49-F238E27FC236}">
                <a16:creationId xmlns:a16="http://schemas.microsoft.com/office/drawing/2014/main" id="{BD8AC565-ADCB-DD11-8BA5-1B5F64C07C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4996" y="5473568"/>
            <a:ext cx="3946212" cy="6224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BD5B1A09-7303-D835-24EB-20385FD017C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DA845A00-7E97-4C6F-BF0C-736B48C3B5CA}"/>
              </a:ext>
            </a:extLst>
          </p:cNvPr>
          <p:cNvSpPr>
            <a:spLocks noChangeArrowheads="1"/>
          </p:cNvSpPr>
          <p:nvPr/>
        </p:nvSpPr>
        <p:spPr bwMode="auto">
          <a:xfrm>
            <a:off x="228600" y="4572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741529B1-21C1-5EE1-07F2-4169626E38F6}"/>
              </a:ext>
            </a:extLst>
          </p:cNvPr>
          <p:cNvSpPr>
            <a:spLocks noChangeArrowheads="1"/>
          </p:cNvSpPr>
          <p:nvPr/>
        </p:nvSpPr>
        <p:spPr bwMode="auto">
          <a:xfrm>
            <a:off x="228600" y="9124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8">
            <a:extLst>
              <a:ext uri="{FF2B5EF4-FFF2-40B4-BE49-F238E27FC236}">
                <a16:creationId xmlns:a16="http://schemas.microsoft.com/office/drawing/2014/main" id="{AC0098AE-84BB-7A01-D391-92B86B0B87F1}"/>
              </a:ext>
            </a:extLst>
          </p:cNvPr>
          <p:cNvSpPr>
            <a:spLocks noChangeArrowheads="1"/>
          </p:cNvSpPr>
          <p:nvPr/>
        </p:nvSpPr>
        <p:spPr bwMode="auto">
          <a:xfrm>
            <a:off x="0" y="10353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1" name="Audio 20">
            <a:hlinkClick r:id="" action="ppaction://media"/>
            <a:extLst>
              <a:ext uri="{FF2B5EF4-FFF2-40B4-BE49-F238E27FC236}">
                <a16:creationId xmlns:a16="http://schemas.microsoft.com/office/drawing/2014/main" id="{DEC9F575-24DE-1317-724B-2172A5E07B8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3459222"/>
      </p:ext>
    </p:extLst>
  </p:cSld>
  <p:clrMapOvr>
    <a:masterClrMapping/>
  </p:clrMapOvr>
  <mc:AlternateContent xmlns:mc="http://schemas.openxmlformats.org/markup-compatibility/2006">
    <mc:Choice xmlns:p14="http://schemas.microsoft.com/office/powerpoint/2010/main" Requires="p14">
      <p:transition spd="slow" p14:dur="2000" advTm="28646"/>
    </mc:Choice>
    <mc:Fallback>
      <p:transition spd="slow" advTm="28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theme/theme1.xml><?xml version="1.0" encoding="utf-8"?>
<a:theme xmlns:a="http://schemas.openxmlformats.org/drawingml/2006/main" name="Cover and End Slide Master">
  <a:themeElements>
    <a:clrScheme name="ALLPPT-112">
      <a:dk1>
        <a:sysClr val="windowText" lastClr="000000"/>
      </a:dk1>
      <a:lt1>
        <a:sysClr val="window" lastClr="FFFFFF"/>
      </a:lt1>
      <a:dk2>
        <a:srgbClr val="1F497D"/>
      </a:dk2>
      <a:lt2>
        <a:srgbClr val="EEECE1"/>
      </a:lt2>
      <a:accent1>
        <a:srgbClr val="17B6FF"/>
      </a:accent1>
      <a:accent2>
        <a:srgbClr val="7CE200"/>
      </a:accent2>
      <a:accent3>
        <a:srgbClr val="FD9034"/>
      </a:accent3>
      <a:accent4>
        <a:srgbClr val="FFD434"/>
      </a:accent4>
      <a:accent5>
        <a:srgbClr val="DC00C8"/>
      </a:accent5>
      <a:accent6>
        <a:srgbClr val="FF0000"/>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112">
      <a:dk1>
        <a:sysClr val="windowText" lastClr="000000"/>
      </a:dk1>
      <a:lt1>
        <a:sysClr val="window" lastClr="FFFFFF"/>
      </a:lt1>
      <a:dk2>
        <a:srgbClr val="1F497D"/>
      </a:dk2>
      <a:lt2>
        <a:srgbClr val="EEECE1"/>
      </a:lt2>
      <a:accent1>
        <a:srgbClr val="17B6FF"/>
      </a:accent1>
      <a:accent2>
        <a:srgbClr val="7CE200"/>
      </a:accent2>
      <a:accent3>
        <a:srgbClr val="FD9034"/>
      </a:accent3>
      <a:accent4>
        <a:srgbClr val="FFD434"/>
      </a:accent4>
      <a:accent5>
        <a:srgbClr val="DC00C8"/>
      </a:accent5>
      <a:accent6>
        <a:srgbClr val="FF0000"/>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12">
      <a:dk1>
        <a:sysClr val="windowText" lastClr="000000"/>
      </a:dk1>
      <a:lt1>
        <a:sysClr val="window" lastClr="FFFFFF"/>
      </a:lt1>
      <a:dk2>
        <a:srgbClr val="1F497D"/>
      </a:dk2>
      <a:lt2>
        <a:srgbClr val="EEECE1"/>
      </a:lt2>
      <a:accent1>
        <a:srgbClr val="17B6FF"/>
      </a:accent1>
      <a:accent2>
        <a:srgbClr val="7CE200"/>
      </a:accent2>
      <a:accent3>
        <a:srgbClr val="FD9034"/>
      </a:accent3>
      <a:accent4>
        <a:srgbClr val="FFD434"/>
      </a:accent4>
      <a:accent5>
        <a:srgbClr val="DC00C8"/>
      </a:accent5>
      <a:accent6>
        <a:srgbClr val="FF0000"/>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9369</TotalTime>
  <Words>1655</Words>
  <Application>Microsoft Office PowerPoint</Application>
  <PresentationFormat>Widescreen</PresentationFormat>
  <Paragraphs>127</Paragraphs>
  <Slides>19</Slides>
  <Notes>15</Notes>
  <HiddenSlides>0</HiddenSlides>
  <MMClips>19</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Arial</vt:lpstr>
      <vt:lpstr>Calibri</vt:lpstr>
      <vt:lpstr>Helvetica</vt:lpstr>
      <vt:lpstr>Helvetica Neue</vt:lpstr>
      <vt:lpstr>Symbol</vt:lpstr>
      <vt:lpstr>Times New Roman</vt:lpstr>
      <vt:lpstr>Cover and End Slide Master</vt:lpstr>
      <vt:lpstr>Contents Slide Master</vt:lpstr>
      <vt:lpstr>Section Break Slide Master</vt:lpstr>
      <vt:lpstr>Credit Card Fraud Detection</vt:lpstr>
      <vt:lpstr>PowerPoint Presentation</vt:lpstr>
      <vt:lpstr>PowerPoint Presentation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b.sashidhar@gmail.com</cp:lastModifiedBy>
  <cp:revision>113</cp:revision>
  <dcterms:created xsi:type="dcterms:W3CDTF">2020-01-20T05:08:25Z</dcterms:created>
  <dcterms:modified xsi:type="dcterms:W3CDTF">2024-05-28T02:55:52Z</dcterms:modified>
</cp:coreProperties>
</file>